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</p:sldMasterIdLst>
  <p:sldIdLst>
    <p:sldId id="256" r:id="rId5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7A4FF"/>
    <a:srgbClr val="2335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4817E03-E63D-7DD7-846F-57F2AEC8AF02}" v="11" dt="2024-04-26T20:07:45.3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9" d="100"/>
          <a:sy n="89" d="100"/>
        </p:scale>
        <p:origin x="286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lock Arc 6"/>
          <p:cNvSpPr/>
          <p:nvPr userDrawn="1"/>
        </p:nvSpPr>
        <p:spPr>
          <a:xfrm rot="5400000" flipH="1">
            <a:off x="4858394" y="7803958"/>
            <a:ext cx="1533972" cy="1500041"/>
          </a:xfrm>
          <a:prstGeom prst="blockArc">
            <a:avLst>
              <a:gd name="adj1" fmla="val 10751761"/>
              <a:gd name="adj2" fmla="val 21593324"/>
              <a:gd name="adj3" fmla="val 19652"/>
            </a:avLst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1275950" y="9021862"/>
            <a:ext cx="4349430" cy="299102"/>
          </a:xfrm>
          <a:prstGeom prst="rect">
            <a:avLst/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Block Arc 9"/>
          <p:cNvSpPr/>
          <p:nvPr userDrawn="1"/>
        </p:nvSpPr>
        <p:spPr>
          <a:xfrm rot="16200000">
            <a:off x="503734" y="6569088"/>
            <a:ext cx="1533972" cy="1500041"/>
          </a:xfrm>
          <a:prstGeom prst="blockArc">
            <a:avLst>
              <a:gd name="adj1" fmla="val 10751761"/>
              <a:gd name="adj2" fmla="val 28344"/>
              <a:gd name="adj3" fmla="val 19496"/>
            </a:avLst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Block Arc 11"/>
          <p:cNvSpPr/>
          <p:nvPr userDrawn="1"/>
        </p:nvSpPr>
        <p:spPr>
          <a:xfrm rot="5400000" flipH="1">
            <a:off x="4858394" y="5334218"/>
            <a:ext cx="1533972" cy="1500041"/>
          </a:xfrm>
          <a:prstGeom prst="blockArc">
            <a:avLst>
              <a:gd name="adj1" fmla="val 10751761"/>
              <a:gd name="adj2" fmla="val 28344"/>
              <a:gd name="adj3" fmla="val 19496"/>
            </a:avLst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5" name="Block Arc 14"/>
          <p:cNvSpPr/>
          <p:nvPr userDrawn="1"/>
        </p:nvSpPr>
        <p:spPr>
          <a:xfrm rot="16200000">
            <a:off x="503734" y="4099348"/>
            <a:ext cx="1533972" cy="1500041"/>
          </a:xfrm>
          <a:prstGeom prst="blockArc">
            <a:avLst>
              <a:gd name="adj1" fmla="val 10751761"/>
              <a:gd name="adj2" fmla="val 28344"/>
              <a:gd name="adj3" fmla="val 19496"/>
            </a:avLst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6" name="Block Arc 15"/>
          <p:cNvSpPr/>
          <p:nvPr userDrawn="1"/>
        </p:nvSpPr>
        <p:spPr>
          <a:xfrm rot="5400000" flipH="1">
            <a:off x="4858394" y="2864478"/>
            <a:ext cx="1533972" cy="1500041"/>
          </a:xfrm>
          <a:prstGeom prst="blockArc">
            <a:avLst>
              <a:gd name="adj1" fmla="val 10751761"/>
              <a:gd name="adj2" fmla="val 28344"/>
              <a:gd name="adj3" fmla="val 19496"/>
            </a:avLst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9" name="Block Arc 18"/>
          <p:cNvSpPr/>
          <p:nvPr userDrawn="1"/>
        </p:nvSpPr>
        <p:spPr>
          <a:xfrm rot="16200000">
            <a:off x="503734" y="1629608"/>
            <a:ext cx="1533972" cy="1500041"/>
          </a:xfrm>
          <a:prstGeom prst="blockArc">
            <a:avLst>
              <a:gd name="adj1" fmla="val 10751761"/>
              <a:gd name="adj2" fmla="val 28344"/>
              <a:gd name="adj3" fmla="val 19496"/>
            </a:avLst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 userDrawn="1"/>
        </p:nvSpPr>
        <p:spPr>
          <a:xfrm>
            <a:off x="1275951" y="1612642"/>
            <a:ext cx="2294603" cy="299102"/>
          </a:xfrm>
          <a:prstGeom prst="rect">
            <a:avLst/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Isosceles Triangle 20"/>
          <p:cNvSpPr/>
          <p:nvPr userDrawn="1"/>
        </p:nvSpPr>
        <p:spPr>
          <a:xfrm rot="5400000">
            <a:off x="3455022" y="1536321"/>
            <a:ext cx="652462" cy="451744"/>
          </a:xfrm>
          <a:prstGeom prst="triangle">
            <a:avLst/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34267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2C3E6-0A2D-440F-AB9A-3DC2EFB26A82}" type="datetimeFigureOut">
              <a:rPr lang="en-GB" smtClean="0"/>
              <a:t>26/04/2024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9F3DFA-0F34-4E1F-8D1A-15CB00892F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215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92047" y="9016432"/>
            <a:ext cx="4447815" cy="299102"/>
          </a:xfrm>
          <a:prstGeom prst="rect">
            <a:avLst/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1343427" y="307511"/>
            <a:ext cx="3094835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 b="1" dirty="0">
                <a:latin typeface="Gill Sans MT" panose="020B0502020104020203" pitchFamily="34" charset="0"/>
              </a:rPr>
              <a:t>Beacon Hill Academy</a:t>
            </a:r>
          </a:p>
          <a:p>
            <a:r>
              <a:rPr lang="en-GB" sz="1600" dirty="0">
                <a:latin typeface="Gill Sans MT"/>
              </a:rPr>
              <a:t>Personal Development Programme</a:t>
            </a:r>
            <a:endParaRPr lang="en-GB" sz="1600" dirty="0">
              <a:latin typeface="Gill Sans MT" panose="020B0502020104020203" pitchFamily="34" charset="0"/>
            </a:endParaRPr>
          </a:p>
          <a:p>
            <a:r>
              <a:rPr lang="en-GB" sz="1600" dirty="0">
                <a:latin typeface="Gill Sans MT" panose="020B0502020104020203" pitchFamily="34" charset="0"/>
              </a:rPr>
              <a:t>KS3 Learning Journey</a:t>
            </a:r>
          </a:p>
        </p:txBody>
      </p:sp>
      <p:sp>
        <p:nvSpPr>
          <p:cNvPr id="24" name="Block Arc 23"/>
          <p:cNvSpPr/>
          <p:nvPr/>
        </p:nvSpPr>
        <p:spPr>
          <a:xfrm rot="16200000">
            <a:off x="438627" y="4082382"/>
            <a:ext cx="1533972" cy="1533972"/>
          </a:xfrm>
          <a:prstGeom prst="blockArc">
            <a:avLst>
              <a:gd name="adj1" fmla="val 10751761"/>
              <a:gd name="adj2" fmla="val 28344"/>
              <a:gd name="adj3" fmla="val 19496"/>
            </a:avLst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9" name="Block Arc 28"/>
          <p:cNvSpPr/>
          <p:nvPr/>
        </p:nvSpPr>
        <p:spPr>
          <a:xfrm rot="16200000">
            <a:off x="438627" y="1612642"/>
            <a:ext cx="1533972" cy="1533972"/>
          </a:xfrm>
          <a:prstGeom prst="blockArc">
            <a:avLst>
              <a:gd name="adj1" fmla="val 10751761"/>
              <a:gd name="adj2" fmla="val 28344"/>
              <a:gd name="adj3" fmla="val 19496"/>
            </a:avLst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86497" y="86498"/>
            <a:ext cx="6660292" cy="9724768"/>
          </a:xfrm>
          <a:prstGeom prst="rect">
            <a:avLst/>
          </a:prstGeom>
          <a:noFill/>
          <a:ln w="28575"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1" name="Group 50"/>
          <p:cNvGrpSpPr/>
          <p:nvPr/>
        </p:nvGrpSpPr>
        <p:grpSpPr>
          <a:xfrm>
            <a:off x="1057176" y="8978412"/>
            <a:ext cx="352800" cy="352800"/>
            <a:chOff x="-1077733" y="6847691"/>
            <a:chExt cx="352800" cy="352800"/>
          </a:xfrm>
        </p:grpSpPr>
        <p:sp>
          <p:nvSpPr>
            <p:cNvPr id="49" name="Oval 48"/>
            <p:cNvSpPr/>
            <p:nvPr/>
          </p:nvSpPr>
          <p:spPr>
            <a:xfrm>
              <a:off x="-1063754" y="6861670"/>
              <a:ext cx="324841" cy="324841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77733" y="6847691"/>
              <a:ext cx="352800" cy="352800"/>
            </a:xfrm>
            <a:prstGeom prst="rect">
              <a:avLst/>
            </a:prstGeom>
          </p:spPr>
        </p:pic>
      </p:grpSp>
      <p:sp>
        <p:nvSpPr>
          <p:cNvPr id="238" name="TextBox 237"/>
          <p:cNvSpPr txBox="1"/>
          <p:nvPr/>
        </p:nvSpPr>
        <p:spPr>
          <a:xfrm>
            <a:off x="169058" y="9052645"/>
            <a:ext cx="853708" cy="338554"/>
          </a:xfrm>
          <a:prstGeom prst="rect">
            <a:avLst/>
          </a:prstGeom>
          <a:solidFill>
            <a:srgbClr val="57A4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Welcome to Year 7</a:t>
            </a:r>
          </a:p>
        </p:txBody>
      </p:sp>
      <p:sp>
        <p:nvSpPr>
          <p:cNvPr id="268" name="TextBox 267"/>
          <p:cNvSpPr txBox="1"/>
          <p:nvPr/>
        </p:nvSpPr>
        <p:spPr>
          <a:xfrm>
            <a:off x="1690029" y="8741451"/>
            <a:ext cx="85370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Family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C71522C9-066F-41A3-8F0F-8A7AF6101B79}"/>
              </a:ext>
            </a:extLst>
          </p:cNvPr>
          <p:cNvSpPr txBox="1"/>
          <p:nvPr/>
        </p:nvSpPr>
        <p:spPr>
          <a:xfrm>
            <a:off x="1603420" y="9440137"/>
            <a:ext cx="85370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Marriage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D468AE39-85D6-4021-B485-DC463EE06F2E}"/>
              </a:ext>
            </a:extLst>
          </p:cNvPr>
          <p:cNvSpPr txBox="1"/>
          <p:nvPr/>
        </p:nvSpPr>
        <p:spPr>
          <a:xfrm>
            <a:off x="4237912" y="8771855"/>
            <a:ext cx="7701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Trolling</a:t>
            </a:r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7D40B0FE-B6E1-4039-84DF-9C06B4604633}"/>
              </a:ext>
            </a:extLst>
          </p:cNvPr>
          <p:cNvGrpSpPr/>
          <p:nvPr/>
        </p:nvGrpSpPr>
        <p:grpSpPr>
          <a:xfrm rot="10800000">
            <a:off x="2286009" y="8879808"/>
            <a:ext cx="306786" cy="314614"/>
            <a:chOff x="-853074" y="5079563"/>
            <a:chExt cx="270000" cy="276889"/>
          </a:xfrm>
        </p:grpSpPr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BEB59739-F551-4D6F-B4F9-5BEB7A743F3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C0C54883-329A-44E9-B9E5-47705CC0E771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DAA83407-6394-4371-B959-0351BE2FE05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sp>
        <p:nvSpPr>
          <p:cNvPr id="71" name="TextBox 70">
            <a:extLst>
              <a:ext uri="{FF2B5EF4-FFF2-40B4-BE49-F238E27FC236}">
                <a16:creationId xmlns:a16="http://schemas.microsoft.com/office/drawing/2014/main" id="{635C6AB6-6AA5-4D3B-A10B-AB9A146B6C03}"/>
              </a:ext>
            </a:extLst>
          </p:cNvPr>
          <p:cNvSpPr txBox="1"/>
          <p:nvPr/>
        </p:nvSpPr>
        <p:spPr>
          <a:xfrm>
            <a:off x="2133167" y="8611767"/>
            <a:ext cx="910735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dirty="0">
                <a:latin typeface="Gill Sans MT" panose="020B0502020104020203" pitchFamily="34" charset="0"/>
              </a:rPr>
              <a:t>Civil Partnership </a:t>
            </a:r>
            <a:endParaRPr lang="en-GB" sz="700" b="1" dirty="0">
              <a:latin typeface="Gill Sans MT" panose="020B0502020104020203" pitchFamily="34" charset="0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B67A2468-49E7-42B5-B3DD-BCF74E50C911}"/>
              </a:ext>
            </a:extLst>
          </p:cNvPr>
          <p:cNvSpPr txBox="1"/>
          <p:nvPr/>
        </p:nvSpPr>
        <p:spPr>
          <a:xfrm>
            <a:off x="4937917" y="7460818"/>
            <a:ext cx="105117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Healthy Living</a:t>
            </a: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350006B4-5823-484F-B5D5-4A9E970406B9}"/>
              </a:ext>
            </a:extLst>
          </p:cNvPr>
          <p:cNvSpPr/>
          <p:nvPr/>
        </p:nvSpPr>
        <p:spPr>
          <a:xfrm>
            <a:off x="1247258" y="7786115"/>
            <a:ext cx="4447815" cy="299102"/>
          </a:xfrm>
          <a:prstGeom prst="rect">
            <a:avLst/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971A24EC-3AF9-4431-BC03-B45DECD81A02}"/>
              </a:ext>
            </a:extLst>
          </p:cNvPr>
          <p:cNvSpPr txBox="1"/>
          <p:nvPr/>
        </p:nvSpPr>
        <p:spPr>
          <a:xfrm>
            <a:off x="2949240" y="9284294"/>
            <a:ext cx="8537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Positive Safe relationships</a:t>
            </a:r>
            <a:endParaRPr lang="en-GB" sz="800" b="1" dirty="0">
              <a:latin typeface="Gill Sans MT" panose="020B0502020104020203" pitchFamily="34" charset="0"/>
            </a:endParaRPr>
          </a:p>
        </p:txBody>
      </p:sp>
      <p:grpSp>
        <p:nvGrpSpPr>
          <p:cNvPr id="95" name="Group 94">
            <a:extLst>
              <a:ext uri="{FF2B5EF4-FFF2-40B4-BE49-F238E27FC236}">
                <a16:creationId xmlns:a16="http://schemas.microsoft.com/office/drawing/2014/main" id="{99B0C77E-3FF7-4AB9-AB4B-96C382245209}"/>
              </a:ext>
            </a:extLst>
          </p:cNvPr>
          <p:cNvGrpSpPr/>
          <p:nvPr/>
        </p:nvGrpSpPr>
        <p:grpSpPr>
          <a:xfrm rot="13574119">
            <a:off x="4162388" y="7669779"/>
            <a:ext cx="306786" cy="314614"/>
            <a:chOff x="-853074" y="5079563"/>
            <a:chExt cx="270000" cy="276889"/>
          </a:xfrm>
        </p:grpSpPr>
        <p:pic>
          <p:nvPicPr>
            <p:cNvPr id="96" name="Picture 95">
              <a:extLst>
                <a:ext uri="{FF2B5EF4-FFF2-40B4-BE49-F238E27FC236}">
                  <a16:creationId xmlns:a16="http://schemas.microsoft.com/office/drawing/2014/main" id="{FCF3D9EA-ECEF-4A8D-A7FD-2FE244DB557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97" name="Oval 96">
              <a:extLst>
                <a:ext uri="{FF2B5EF4-FFF2-40B4-BE49-F238E27FC236}">
                  <a16:creationId xmlns:a16="http://schemas.microsoft.com/office/drawing/2014/main" id="{FC981967-7000-4DCB-9255-FC2CD0735D12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8" name="Picture 97">
              <a:extLst>
                <a:ext uri="{FF2B5EF4-FFF2-40B4-BE49-F238E27FC236}">
                  <a16:creationId xmlns:a16="http://schemas.microsoft.com/office/drawing/2014/main" id="{C90413A3-415F-4319-8BFA-4855FAED3E5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99" name="Group 98">
            <a:extLst>
              <a:ext uri="{FF2B5EF4-FFF2-40B4-BE49-F238E27FC236}">
                <a16:creationId xmlns:a16="http://schemas.microsoft.com/office/drawing/2014/main" id="{6504196A-4053-4B28-8997-8DAB053904C2}"/>
              </a:ext>
            </a:extLst>
          </p:cNvPr>
          <p:cNvGrpSpPr/>
          <p:nvPr/>
        </p:nvGrpSpPr>
        <p:grpSpPr>
          <a:xfrm>
            <a:off x="1971625" y="9127626"/>
            <a:ext cx="306786" cy="314614"/>
            <a:chOff x="-853074" y="5079563"/>
            <a:chExt cx="270000" cy="276889"/>
          </a:xfrm>
        </p:grpSpPr>
        <p:pic>
          <p:nvPicPr>
            <p:cNvPr id="100" name="Picture 99">
              <a:extLst>
                <a:ext uri="{FF2B5EF4-FFF2-40B4-BE49-F238E27FC236}">
                  <a16:creationId xmlns:a16="http://schemas.microsoft.com/office/drawing/2014/main" id="{FB744894-03B7-48B4-8144-933B71CD768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01" name="Oval 100">
              <a:extLst>
                <a:ext uri="{FF2B5EF4-FFF2-40B4-BE49-F238E27FC236}">
                  <a16:creationId xmlns:a16="http://schemas.microsoft.com/office/drawing/2014/main" id="{208522D9-FB38-46AE-B1D8-998B548DF1E7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2" name="Picture 101">
              <a:extLst>
                <a:ext uri="{FF2B5EF4-FFF2-40B4-BE49-F238E27FC236}">
                  <a16:creationId xmlns:a16="http://schemas.microsoft.com/office/drawing/2014/main" id="{79355F6A-6542-4DC5-8966-992B9E3009B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sp>
        <p:nvSpPr>
          <p:cNvPr id="103" name="TextBox 102">
            <a:extLst>
              <a:ext uri="{FF2B5EF4-FFF2-40B4-BE49-F238E27FC236}">
                <a16:creationId xmlns:a16="http://schemas.microsoft.com/office/drawing/2014/main" id="{AD0CCD04-445B-4882-BCF5-80EB28FA3F42}"/>
              </a:ext>
            </a:extLst>
          </p:cNvPr>
          <p:cNvSpPr txBox="1"/>
          <p:nvPr/>
        </p:nvSpPr>
        <p:spPr>
          <a:xfrm>
            <a:off x="2199166" y="9305453"/>
            <a:ext cx="8537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Positive Friendship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0754BBB4-AC3D-4F78-83AC-E41FDBC54D01}"/>
              </a:ext>
            </a:extLst>
          </p:cNvPr>
          <p:cNvSpPr txBox="1"/>
          <p:nvPr/>
        </p:nvSpPr>
        <p:spPr>
          <a:xfrm>
            <a:off x="38194" y="6159301"/>
            <a:ext cx="10189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Introduction to secondary school</a:t>
            </a:r>
          </a:p>
        </p:txBody>
      </p:sp>
      <p:grpSp>
        <p:nvGrpSpPr>
          <p:cNvPr id="109" name="Group 108">
            <a:extLst>
              <a:ext uri="{FF2B5EF4-FFF2-40B4-BE49-F238E27FC236}">
                <a16:creationId xmlns:a16="http://schemas.microsoft.com/office/drawing/2014/main" id="{584A0741-A6FF-49E1-AF25-C674288FCBC7}"/>
              </a:ext>
            </a:extLst>
          </p:cNvPr>
          <p:cNvGrpSpPr/>
          <p:nvPr/>
        </p:nvGrpSpPr>
        <p:grpSpPr>
          <a:xfrm>
            <a:off x="3694731" y="9072137"/>
            <a:ext cx="306786" cy="314614"/>
            <a:chOff x="-853074" y="5079563"/>
            <a:chExt cx="270000" cy="276889"/>
          </a:xfrm>
        </p:grpSpPr>
        <p:pic>
          <p:nvPicPr>
            <p:cNvPr id="110" name="Picture 109">
              <a:extLst>
                <a:ext uri="{FF2B5EF4-FFF2-40B4-BE49-F238E27FC236}">
                  <a16:creationId xmlns:a16="http://schemas.microsoft.com/office/drawing/2014/main" id="{8CB06C20-F2B2-4626-82E3-B410C063BFD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11" name="Oval 110">
              <a:extLst>
                <a:ext uri="{FF2B5EF4-FFF2-40B4-BE49-F238E27FC236}">
                  <a16:creationId xmlns:a16="http://schemas.microsoft.com/office/drawing/2014/main" id="{7D787AA0-7D26-40B5-9811-1EF91BF14577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2" name="Picture 111">
              <a:extLst>
                <a:ext uri="{FF2B5EF4-FFF2-40B4-BE49-F238E27FC236}">
                  <a16:creationId xmlns:a16="http://schemas.microsoft.com/office/drawing/2014/main" id="{24369B2F-86FD-4C0C-A3F3-9D723A788E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sp>
        <p:nvSpPr>
          <p:cNvPr id="113" name="TextBox 112">
            <a:extLst>
              <a:ext uri="{FF2B5EF4-FFF2-40B4-BE49-F238E27FC236}">
                <a16:creationId xmlns:a16="http://schemas.microsoft.com/office/drawing/2014/main" id="{1CA52451-EDF6-4F3F-A53B-9E642FFF8BB2}"/>
              </a:ext>
            </a:extLst>
          </p:cNvPr>
          <p:cNvSpPr txBox="1"/>
          <p:nvPr/>
        </p:nvSpPr>
        <p:spPr>
          <a:xfrm>
            <a:off x="1031759" y="6206810"/>
            <a:ext cx="910735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dirty="0">
                <a:latin typeface="Gill Sans MT" panose="020B0502020104020203" pitchFamily="34" charset="0"/>
              </a:rPr>
              <a:t>Aspiration</a:t>
            </a: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FBB472DF-A898-477A-8F69-8BD528DDC6F7}"/>
              </a:ext>
            </a:extLst>
          </p:cNvPr>
          <p:cNvSpPr txBox="1"/>
          <p:nvPr/>
        </p:nvSpPr>
        <p:spPr>
          <a:xfrm>
            <a:off x="1160927" y="7528914"/>
            <a:ext cx="100513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Puberty + FGM</a:t>
            </a:r>
          </a:p>
        </p:txBody>
      </p:sp>
      <p:grpSp>
        <p:nvGrpSpPr>
          <p:cNvPr id="115" name="Group 114">
            <a:extLst>
              <a:ext uri="{FF2B5EF4-FFF2-40B4-BE49-F238E27FC236}">
                <a16:creationId xmlns:a16="http://schemas.microsoft.com/office/drawing/2014/main" id="{61862297-5A2F-4A06-96E7-6B6263EFBE4D}"/>
              </a:ext>
            </a:extLst>
          </p:cNvPr>
          <p:cNvGrpSpPr/>
          <p:nvPr/>
        </p:nvGrpSpPr>
        <p:grpSpPr>
          <a:xfrm rot="10800000">
            <a:off x="1237165" y="7682635"/>
            <a:ext cx="306786" cy="314614"/>
            <a:chOff x="-853074" y="5079563"/>
            <a:chExt cx="270000" cy="276889"/>
          </a:xfrm>
        </p:grpSpPr>
        <p:pic>
          <p:nvPicPr>
            <p:cNvPr id="116" name="Picture 115">
              <a:extLst>
                <a:ext uri="{FF2B5EF4-FFF2-40B4-BE49-F238E27FC236}">
                  <a16:creationId xmlns:a16="http://schemas.microsoft.com/office/drawing/2014/main" id="{A1FFF80E-F4DE-45C3-B022-C0C7E22E6B6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17" name="Oval 116">
              <a:extLst>
                <a:ext uri="{FF2B5EF4-FFF2-40B4-BE49-F238E27FC236}">
                  <a16:creationId xmlns:a16="http://schemas.microsoft.com/office/drawing/2014/main" id="{1DCD7FEB-BDB1-4BC6-B6DA-979E045BEEF5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8" name="Picture 117">
              <a:extLst>
                <a:ext uri="{FF2B5EF4-FFF2-40B4-BE49-F238E27FC236}">
                  <a16:creationId xmlns:a16="http://schemas.microsoft.com/office/drawing/2014/main" id="{194B4244-D6D3-4BE2-8A95-EADF93119E0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sp>
        <p:nvSpPr>
          <p:cNvPr id="119" name="TextBox 118">
            <a:extLst>
              <a:ext uri="{FF2B5EF4-FFF2-40B4-BE49-F238E27FC236}">
                <a16:creationId xmlns:a16="http://schemas.microsoft.com/office/drawing/2014/main" id="{1FEA56EB-B9DF-4925-B116-098AF8FD8963}"/>
              </a:ext>
            </a:extLst>
          </p:cNvPr>
          <p:cNvSpPr txBox="1"/>
          <p:nvPr/>
        </p:nvSpPr>
        <p:spPr>
          <a:xfrm>
            <a:off x="3777322" y="8083124"/>
            <a:ext cx="100513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Healthy eating </a:t>
            </a:r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4A2E8A43-1F40-4FFB-B625-28B5740ABF0B}"/>
              </a:ext>
            </a:extLst>
          </p:cNvPr>
          <p:cNvSpPr/>
          <p:nvPr/>
        </p:nvSpPr>
        <p:spPr>
          <a:xfrm>
            <a:off x="1202792" y="6551435"/>
            <a:ext cx="4447815" cy="299102"/>
          </a:xfrm>
          <a:prstGeom prst="rect">
            <a:avLst/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E9B451FF-4CC9-4F1B-9EE4-723751D7B5CB}"/>
              </a:ext>
            </a:extLst>
          </p:cNvPr>
          <p:cNvSpPr txBox="1"/>
          <p:nvPr/>
        </p:nvSpPr>
        <p:spPr>
          <a:xfrm>
            <a:off x="3742854" y="9388438"/>
            <a:ext cx="85370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Cyberbullying</a:t>
            </a: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F097B581-D46F-4804-A5D6-C7437685CE3B}"/>
              </a:ext>
            </a:extLst>
          </p:cNvPr>
          <p:cNvSpPr txBox="1"/>
          <p:nvPr/>
        </p:nvSpPr>
        <p:spPr>
          <a:xfrm>
            <a:off x="2738711" y="8652515"/>
            <a:ext cx="85370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Love</a:t>
            </a:r>
          </a:p>
        </p:txBody>
      </p:sp>
      <p:grpSp>
        <p:nvGrpSpPr>
          <p:cNvPr id="146" name="Group 145">
            <a:extLst>
              <a:ext uri="{FF2B5EF4-FFF2-40B4-BE49-F238E27FC236}">
                <a16:creationId xmlns:a16="http://schemas.microsoft.com/office/drawing/2014/main" id="{74B45C3B-AEA9-48BF-AAAA-B45443434F62}"/>
              </a:ext>
            </a:extLst>
          </p:cNvPr>
          <p:cNvGrpSpPr/>
          <p:nvPr/>
        </p:nvGrpSpPr>
        <p:grpSpPr>
          <a:xfrm>
            <a:off x="5253285" y="9099307"/>
            <a:ext cx="306786" cy="314614"/>
            <a:chOff x="-853074" y="5079563"/>
            <a:chExt cx="270000" cy="276889"/>
          </a:xfrm>
        </p:grpSpPr>
        <p:pic>
          <p:nvPicPr>
            <p:cNvPr id="147" name="Picture 146">
              <a:extLst>
                <a:ext uri="{FF2B5EF4-FFF2-40B4-BE49-F238E27FC236}">
                  <a16:creationId xmlns:a16="http://schemas.microsoft.com/office/drawing/2014/main" id="{47DEED0C-BB9A-42BA-BBE2-30ED89D23EE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48" name="Oval 147">
              <a:extLst>
                <a:ext uri="{FF2B5EF4-FFF2-40B4-BE49-F238E27FC236}">
                  <a16:creationId xmlns:a16="http://schemas.microsoft.com/office/drawing/2014/main" id="{1075B03F-8AB2-4121-9723-873AD2DF755A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49" name="Picture 148">
              <a:extLst>
                <a:ext uri="{FF2B5EF4-FFF2-40B4-BE49-F238E27FC236}">
                  <a16:creationId xmlns:a16="http://schemas.microsoft.com/office/drawing/2014/main" id="{8DDA82BF-F8D9-4AAF-829D-685BBDE8EF3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sp>
        <p:nvSpPr>
          <p:cNvPr id="157" name="Rectangle 156">
            <a:extLst>
              <a:ext uri="{FF2B5EF4-FFF2-40B4-BE49-F238E27FC236}">
                <a16:creationId xmlns:a16="http://schemas.microsoft.com/office/drawing/2014/main" id="{24B1FA59-3EFF-4365-A477-168BFDF0ADD3}"/>
              </a:ext>
            </a:extLst>
          </p:cNvPr>
          <p:cNvSpPr/>
          <p:nvPr/>
        </p:nvSpPr>
        <p:spPr>
          <a:xfrm>
            <a:off x="1269993" y="5329036"/>
            <a:ext cx="4447815" cy="299102"/>
          </a:xfrm>
          <a:prstGeom prst="rect">
            <a:avLst/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08589DE1-1A5A-4917-8535-101838847E80}"/>
              </a:ext>
            </a:extLst>
          </p:cNvPr>
          <p:cNvSpPr/>
          <p:nvPr/>
        </p:nvSpPr>
        <p:spPr>
          <a:xfrm>
            <a:off x="1248730" y="4084820"/>
            <a:ext cx="4447815" cy="299102"/>
          </a:xfrm>
          <a:prstGeom prst="rect">
            <a:avLst/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8" name="TextBox 217">
            <a:extLst>
              <a:ext uri="{FF2B5EF4-FFF2-40B4-BE49-F238E27FC236}">
                <a16:creationId xmlns:a16="http://schemas.microsoft.com/office/drawing/2014/main" id="{1384FCF0-C6C6-4134-B59F-B89FCBCACE45}"/>
              </a:ext>
            </a:extLst>
          </p:cNvPr>
          <p:cNvSpPr txBox="1"/>
          <p:nvPr/>
        </p:nvSpPr>
        <p:spPr>
          <a:xfrm>
            <a:off x="2247552" y="3636071"/>
            <a:ext cx="88789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Prejudice</a:t>
            </a:r>
          </a:p>
        </p:txBody>
      </p:sp>
      <p:grpSp>
        <p:nvGrpSpPr>
          <p:cNvPr id="219" name="Group 218">
            <a:extLst>
              <a:ext uri="{FF2B5EF4-FFF2-40B4-BE49-F238E27FC236}">
                <a16:creationId xmlns:a16="http://schemas.microsoft.com/office/drawing/2014/main" id="{0937F2D3-D208-42A4-B81C-ED83A27926DB}"/>
              </a:ext>
            </a:extLst>
          </p:cNvPr>
          <p:cNvGrpSpPr/>
          <p:nvPr/>
        </p:nvGrpSpPr>
        <p:grpSpPr>
          <a:xfrm rot="10800000">
            <a:off x="4326585" y="8955532"/>
            <a:ext cx="306786" cy="314614"/>
            <a:chOff x="-853074" y="5079563"/>
            <a:chExt cx="270000" cy="276889"/>
          </a:xfrm>
        </p:grpSpPr>
        <p:pic>
          <p:nvPicPr>
            <p:cNvPr id="220" name="Picture 219">
              <a:extLst>
                <a:ext uri="{FF2B5EF4-FFF2-40B4-BE49-F238E27FC236}">
                  <a16:creationId xmlns:a16="http://schemas.microsoft.com/office/drawing/2014/main" id="{F6C0A73B-98F3-43AB-9901-30BB9418923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21" name="Oval 220">
              <a:extLst>
                <a:ext uri="{FF2B5EF4-FFF2-40B4-BE49-F238E27FC236}">
                  <a16:creationId xmlns:a16="http://schemas.microsoft.com/office/drawing/2014/main" id="{18ED7E7F-61E1-4BE9-BEC4-4688771A879F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2" name="Picture 221">
              <a:extLst>
                <a:ext uri="{FF2B5EF4-FFF2-40B4-BE49-F238E27FC236}">
                  <a16:creationId xmlns:a16="http://schemas.microsoft.com/office/drawing/2014/main" id="{C9194CAE-7DC6-4430-ACB7-B4BCD776DC4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223" name="Group 222">
            <a:extLst>
              <a:ext uri="{FF2B5EF4-FFF2-40B4-BE49-F238E27FC236}">
                <a16:creationId xmlns:a16="http://schemas.microsoft.com/office/drawing/2014/main" id="{A0CDFEB0-E6F8-4F58-B666-9C50C96247D5}"/>
              </a:ext>
            </a:extLst>
          </p:cNvPr>
          <p:cNvGrpSpPr/>
          <p:nvPr/>
        </p:nvGrpSpPr>
        <p:grpSpPr>
          <a:xfrm rot="8059481">
            <a:off x="478487" y="1788758"/>
            <a:ext cx="306786" cy="314614"/>
            <a:chOff x="-853074" y="5079563"/>
            <a:chExt cx="270000" cy="276889"/>
          </a:xfrm>
        </p:grpSpPr>
        <p:pic>
          <p:nvPicPr>
            <p:cNvPr id="224" name="Picture 223">
              <a:extLst>
                <a:ext uri="{FF2B5EF4-FFF2-40B4-BE49-F238E27FC236}">
                  <a16:creationId xmlns:a16="http://schemas.microsoft.com/office/drawing/2014/main" id="{19885A7E-5AC2-4356-862D-7B38080E4A5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25" name="Oval 224">
              <a:extLst>
                <a:ext uri="{FF2B5EF4-FFF2-40B4-BE49-F238E27FC236}">
                  <a16:creationId xmlns:a16="http://schemas.microsoft.com/office/drawing/2014/main" id="{9503982A-E6FD-4CD9-A29F-C13B359AD33D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6" name="Picture 225">
              <a:extLst>
                <a:ext uri="{FF2B5EF4-FFF2-40B4-BE49-F238E27FC236}">
                  <a16:creationId xmlns:a16="http://schemas.microsoft.com/office/drawing/2014/main" id="{F6BA7FD4-DA71-4968-B7FC-A70F2F514A5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sp>
        <p:nvSpPr>
          <p:cNvPr id="227" name="TextBox 226">
            <a:extLst>
              <a:ext uri="{FF2B5EF4-FFF2-40B4-BE49-F238E27FC236}">
                <a16:creationId xmlns:a16="http://schemas.microsoft.com/office/drawing/2014/main" id="{3FA383D0-4FC5-4F23-B2DD-686ABF439FD8}"/>
              </a:ext>
            </a:extLst>
          </p:cNvPr>
          <p:cNvSpPr txBox="1"/>
          <p:nvPr/>
        </p:nvSpPr>
        <p:spPr>
          <a:xfrm>
            <a:off x="1880330" y="4431960"/>
            <a:ext cx="96949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Crime</a:t>
            </a:r>
          </a:p>
        </p:txBody>
      </p:sp>
      <p:sp>
        <p:nvSpPr>
          <p:cNvPr id="234" name="Rectangle 233">
            <a:extLst>
              <a:ext uri="{FF2B5EF4-FFF2-40B4-BE49-F238E27FC236}">
                <a16:creationId xmlns:a16="http://schemas.microsoft.com/office/drawing/2014/main" id="{B50BB6A1-42D8-454C-B2B0-09B46CE5B9B8}"/>
              </a:ext>
            </a:extLst>
          </p:cNvPr>
          <p:cNvSpPr/>
          <p:nvPr/>
        </p:nvSpPr>
        <p:spPr>
          <a:xfrm>
            <a:off x="1247258" y="2849798"/>
            <a:ext cx="4447815" cy="299102"/>
          </a:xfrm>
          <a:prstGeom prst="rect">
            <a:avLst/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48" name="Group 247">
            <a:extLst>
              <a:ext uri="{FF2B5EF4-FFF2-40B4-BE49-F238E27FC236}">
                <a16:creationId xmlns:a16="http://schemas.microsoft.com/office/drawing/2014/main" id="{377FF385-85C3-4AD9-802E-C146D95248CE}"/>
              </a:ext>
            </a:extLst>
          </p:cNvPr>
          <p:cNvGrpSpPr/>
          <p:nvPr/>
        </p:nvGrpSpPr>
        <p:grpSpPr>
          <a:xfrm>
            <a:off x="4496761" y="6636267"/>
            <a:ext cx="306786" cy="314614"/>
            <a:chOff x="-853074" y="5079563"/>
            <a:chExt cx="270000" cy="276889"/>
          </a:xfrm>
        </p:grpSpPr>
        <p:pic>
          <p:nvPicPr>
            <p:cNvPr id="249" name="Picture 248">
              <a:extLst>
                <a:ext uri="{FF2B5EF4-FFF2-40B4-BE49-F238E27FC236}">
                  <a16:creationId xmlns:a16="http://schemas.microsoft.com/office/drawing/2014/main" id="{867CA519-262A-4AD0-A7FE-16F55331350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50" name="Oval 249">
              <a:extLst>
                <a:ext uri="{FF2B5EF4-FFF2-40B4-BE49-F238E27FC236}">
                  <a16:creationId xmlns:a16="http://schemas.microsoft.com/office/drawing/2014/main" id="{F1416C47-85A6-461A-9A5E-970BCF0B4546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51" name="Picture 250">
              <a:extLst>
                <a:ext uri="{FF2B5EF4-FFF2-40B4-BE49-F238E27FC236}">
                  <a16:creationId xmlns:a16="http://schemas.microsoft.com/office/drawing/2014/main" id="{A8A8A66C-A563-4C6D-BF59-062F9E0B4EE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pic>
        <p:nvPicPr>
          <p:cNvPr id="1026" name="Picture 2" descr="Beacon Hill Academy, Dudley - Wikipedia">
            <a:extLst>
              <a:ext uri="{FF2B5EF4-FFF2-40B4-BE49-F238E27FC236}">
                <a16:creationId xmlns:a16="http://schemas.microsoft.com/office/drawing/2014/main" id="{48DD44CB-4A02-4AAA-9387-322A883725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311" y="296462"/>
            <a:ext cx="647987" cy="833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00" name="Group 299">
            <a:extLst>
              <a:ext uri="{FF2B5EF4-FFF2-40B4-BE49-F238E27FC236}">
                <a16:creationId xmlns:a16="http://schemas.microsoft.com/office/drawing/2014/main" id="{A0DF852A-BD35-45C8-B570-48B3A0E4E919}"/>
              </a:ext>
            </a:extLst>
          </p:cNvPr>
          <p:cNvGrpSpPr/>
          <p:nvPr/>
        </p:nvGrpSpPr>
        <p:grpSpPr>
          <a:xfrm rot="10800000">
            <a:off x="3001837" y="8885837"/>
            <a:ext cx="306786" cy="314614"/>
            <a:chOff x="-853074" y="5079563"/>
            <a:chExt cx="270000" cy="276889"/>
          </a:xfrm>
        </p:grpSpPr>
        <p:pic>
          <p:nvPicPr>
            <p:cNvPr id="301" name="Picture 300">
              <a:extLst>
                <a:ext uri="{FF2B5EF4-FFF2-40B4-BE49-F238E27FC236}">
                  <a16:creationId xmlns:a16="http://schemas.microsoft.com/office/drawing/2014/main" id="{1645D341-87B3-4CA1-9EE9-0B95EB0A507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02" name="Oval 301">
              <a:extLst>
                <a:ext uri="{FF2B5EF4-FFF2-40B4-BE49-F238E27FC236}">
                  <a16:creationId xmlns:a16="http://schemas.microsoft.com/office/drawing/2014/main" id="{99688FFE-45B8-42DD-BEBF-D5E743F93870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03" name="Picture 302">
              <a:extLst>
                <a:ext uri="{FF2B5EF4-FFF2-40B4-BE49-F238E27FC236}">
                  <a16:creationId xmlns:a16="http://schemas.microsoft.com/office/drawing/2014/main" id="{F1A01FCF-5A76-448A-9E98-1E675513087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sp>
        <p:nvSpPr>
          <p:cNvPr id="304" name="TextBox 303">
            <a:extLst>
              <a:ext uri="{FF2B5EF4-FFF2-40B4-BE49-F238E27FC236}">
                <a16:creationId xmlns:a16="http://schemas.microsoft.com/office/drawing/2014/main" id="{4819B16B-8904-4F6F-A2BA-2C9026120773}"/>
              </a:ext>
            </a:extLst>
          </p:cNvPr>
          <p:cNvSpPr txBox="1"/>
          <p:nvPr/>
        </p:nvSpPr>
        <p:spPr>
          <a:xfrm>
            <a:off x="4007461" y="5719871"/>
            <a:ext cx="116015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Anti Racism</a:t>
            </a:r>
          </a:p>
        </p:txBody>
      </p:sp>
      <p:grpSp>
        <p:nvGrpSpPr>
          <p:cNvPr id="305" name="Group 304">
            <a:extLst>
              <a:ext uri="{FF2B5EF4-FFF2-40B4-BE49-F238E27FC236}">
                <a16:creationId xmlns:a16="http://schemas.microsoft.com/office/drawing/2014/main" id="{4339A243-1664-4E19-B9DB-526092630B1B}"/>
              </a:ext>
            </a:extLst>
          </p:cNvPr>
          <p:cNvGrpSpPr/>
          <p:nvPr/>
        </p:nvGrpSpPr>
        <p:grpSpPr>
          <a:xfrm>
            <a:off x="2174017" y="7837348"/>
            <a:ext cx="306786" cy="314614"/>
            <a:chOff x="-853074" y="5079563"/>
            <a:chExt cx="270000" cy="276889"/>
          </a:xfrm>
        </p:grpSpPr>
        <p:pic>
          <p:nvPicPr>
            <p:cNvPr id="306" name="Picture 305">
              <a:extLst>
                <a:ext uri="{FF2B5EF4-FFF2-40B4-BE49-F238E27FC236}">
                  <a16:creationId xmlns:a16="http://schemas.microsoft.com/office/drawing/2014/main" id="{97BC9BE2-4DE8-40B7-B305-C7B4CF8D4CF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07" name="Oval 306">
              <a:extLst>
                <a:ext uri="{FF2B5EF4-FFF2-40B4-BE49-F238E27FC236}">
                  <a16:creationId xmlns:a16="http://schemas.microsoft.com/office/drawing/2014/main" id="{57CCBBA7-42B0-4463-AFCD-875C0C20A84B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08" name="Picture 307">
              <a:extLst>
                <a:ext uri="{FF2B5EF4-FFF2-40B4-BE49-F238E27FC236}">
                  <a16:creationId xmlns:a16="http://schemas.microsoft.com/office/drawing/2014/main" id="{8BA56259-340C-4116-A336-DDA181C6E7F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sp>
        <p:nvSpPr>
          <p:cNvPr id="309" name="TextBox 308">
            <a:extLst>
              <a:ext uri="{FF2B5EF4-FFF2-40B4-BE49-F238E27FC236}">
                <a16:creationId xmlns:a16="http://schemas.microsoft.com/office/drawing/2014/main" id="{98FE7AE5-3BF8-4E3D-8A24-5D2BEB0FBB2E}"/>
              </a:ext>
            </a:extLst>
          </p:cNvPr>
          <p:cNvSpPr txBox="1"/>
          <p:nvPr/>
        </p:nvSpPr>
        <p:spPr>
          <a:xfrm>
            <a:off x="3348058" y="8762602"/>
            <a:ext cx="100513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Bullying Online</a:t>
            </a:r>
          </a:p>
        </p:txBody>
      </p:sp>
      <p:grpSp>
        <p:nvGrpSpPr>
          <p:cNvPr id="318" name="Group 317">
            <a:extLst>
              <a:ext uri="{FF2B5EF4-FFF2-40B4-BE49-F238E27FC236}">
                <a16:creationId xmlns:a16="http://schemas.microsoft.com/office/drawing/2014/main" id="{EB7C7E55-D405-4426-909B-5CB5783E464B}"/>
              </a:ext>
            </a:extLst>
          </p:cNvPr>
          <p:cNvGrpSpPr/>
          <p:nvPr/>
        </p:nvGrpSpPr>
        <p:grpSpPr>
          <a:xfrm rot="10800000">
            <a:off x="1613676" y="8851516"/>
            <a:ext cx="306786" cy="314614"/>
            <a:chOff x="-853074" y="5079563"/>
            <a:chExt cx="270000" cy="276889"/>
          </a:xfrm>
        </p:grpSpPr>
        <p:pic>
          <p:nvPicPr>
            <p:cNvPr id="319" name="Picture 318">
              <a:extLst>
                <a:ext uri="{FF2B5EF4-FFF2-40B4-BE49-F238E27FC236}">
                  <a16:creationId xmlns:a16="http://schemas.microsoft.com/office/drawing/2014/main" id="{B13944DC-7C6B-45F5-8D82-785C5FA3D5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20" name="Oval 319">
              <a:extLst>
                <a:ext uri="{FF2B5EF4-FFF2-40B4-BE49-F238E27FC236}">
                  <a16:creationId xmlns:a16="http://schemas.microsoft.com/office/drawing/2014/main" id="{E32A0303-901A-456C-BFC9-A08F3FED6F3C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21" name="Picture 320">
              <a:extLst>
                <a:ext uri="{FF2B5EF4-FFF2-40B4-BE49-F238E27FC236}">
                  <a16:creationId xmlns:a16="http://schemas.microsoft.com/office/drawing/2014/main" id="{516F27F4-0740-4CD0-BC76-F1351BAF3A9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22" name="Group 321">
            <a:extLst>
              <a:ext uri="{FF2B5EF4-FFF2-40B4-BE49-F238E27FC236}">
                <a16:creationId xmlns:a16="http://schemas.microsoft.com/office/drawing/2014/main" id="{BB161A66-C6D6-469D-BAAD-8216CAF59DA2}"/>
              </a:ext>
            </a:extLst>
          </p:cNvPr>
          <p:cNvGrpSpPr/>
          <p:nvPr/>
        </p:nvGrpSpPr>
        <p:grpSpPr>
          <a:xfrm>
            <a:off x="1359489" y="9091479"/>
            <a:ext cx="306786" cy="314614"/>
            <a:chOff x="-853074" y="5079563"/>
            <a:chExt cx="270000" cy="276889"/>
          </a:xfrm>
        </p:grpSpPr>
        <p:pic>
          <p:nvPicPr>
            <p:cNvPr id="323" name="Picture 322">
              <a:extLst>
                <a:ext uri="{FF2B5EF4-FFF2-40B4-BE49-F238E27FC236}">
                  <a16:creationId xmlns:a16="http://schemas.microsoft.com/office/drawing/2014/main" id="{A1B78319-1F08-4968-8757-EAEB369A2E2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24" name="Oval 323">
              <a:extLst>
                <a:ext uri="{FF2B5EF4-FFF2-40B4-BE49-F238E27FC236}">
                  <a16:creationId xmlns:a16="http://schemas.microsoft.com/office/drawing/2014/main" id="{86A29280-CA96-4ED7-9264-64ACED396721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25" name="Picture 324">
              <a:extLst>
                <a:ext uri="{FF2B5EF4-FFF2-40B4-BE49-F238E27FC236}">
                  <a16:creationId xmlns:a16="http://schemas.microsoft.com/office/drawing/2014/main" id="{3CDA2E91-B62B-45D6-96AD-1051BBC703F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pic>
        <p:nvPicPr>
          <p:cNvPr id="1030" name="Picture 6" descr="Dudley Academies Trust - Values, Vision &amp;amp; Mission">
            <a:extLst>
              <a:ext uri="{FF2B5EF4-FFF2-40B4-BE49-F238E27FC236}">
                <a16:creationId xmlns:a16="http://schemas.microsoft.com/office/drawing/2014/main" id="{76FA0207-B24C-9F35-E35A-3DE85CD870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5971" y="193372"/>
            <a:ext cx="2322247" cy="1041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3E14A51-B79C-6911-5EBA-662DE209501C}"/>
              </a:ext>
            </a:extLst>
          </p:cNvPr>
          <p:cNvSpPr txBox="1"/>
          <p:nvPr/>
        </p:nvSpPr>
        <p:spPr>
          <a:xfrm>
            <a:off x="4159634" y="7475666"/>
            <a:ext cx="100513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Exercise</a:t>
            </a:r>
            <a:endParaRPr lang="en-GB" sz="800" b="1" dirty="0">
              <a:latin typeface="Gill Sans MT" panose="020B0502020104020203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3D0FB9A-5286-2475-D75B-0DE809160CCF}"/>
              </a:ext>
            </a:extLst>
          </p:cNvPr>
          <p:cNvSpPr txBox="1"/>
          <p:nvPr/>
        </p:nvSpPr>
        <p:spPr>
          <a:xfrm>
            <a:off x="3538035" y="7061261"/>
            <a:ext cx="853708" cy="338554"/>
          </a:xfrm>
          <a:prstGeom prst="rect">
            <a:avLst/>
          </a:prstGeom>
          <a:solidFill>
            <a:srgbClr val="57A4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Welcome to Year 8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0BF779B-CBBB-410F-5E7D-FC260531FFCB}"/>
              </a:ext>
            </a:extLst>
          </p:cNvPr>
          <p:cNvSpPr txBox="1"/>
          <p:nvPr/>
        </p:nvSpPr>
        <p:spPr>
          <a:xfrm>
            <a:off x="3328067" y="3547904"/>
            <a:ext cx="853708" cy="338554"/>
          </a:xfrm>
          <a:prstGeom prst="rect">
            <a:avLst/>
          </a:prstGeom>
          <a:solidFill>
            <a:srgbClr val="57A4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Welcome to Year 9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74C9905-C619-E477-30E0-0EBEA71D02E5}"/>
              </a:ext>
            </a:extLst>
          </p:cNvPr>
          <p:cNvSpPr txBox="1"/>
          <p:nvPr/>
        </p:nvSpPr>
        <p:spPr>
          <a:xfrm>
            <a:off x="1270843" y="5067930"/>
            <a:ext cx="153397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First aid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0ED849F-1343-4D64-ADC7-78F24C6BD8D1}"/>
              </a:ext>
            </a:extLst>
          </p:cNvPr>
          <p:cNvGrpSpPr/>
          <p:nvPr/>
        </p:nvGrpSpPr>
        <p:grpSpPr>
          <a:xfrm rot="12815074">
            <a:off x="5839751" y="7924259"/>
            <a:ext cx="352800" cy="352800"/>
            <a:chOff x="-1077733" y="6847691"/>
            <a:chExt cx="352800" cy="352800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16E6E451-1FE2-3002-3FF0-E92817E7A11A}"/>
                </a:ext>
              </a:extLst>
            </p:cNvPr>
            <p:cNvSpPr/>
            <p:nvPr/>
          </p:nvSpPr>
          <p:spPr>
            <a:xfrm>
              <a:off x="-1063754" y="6861670"/>
              <a:ext cx="324841" cy="324841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358EF213-69FA-577B-0525-3B744C15EB6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77733" y="6847691"/>
              <a:ext cx="352800" cy="352800"/>
            </a:xfrm>
            <a:prstGeom prst="rect">
              <a:avLst/>
            </a:prstGeom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2FC3A378-8BE1-EA8C-51AC-95EB70CC121F}"/>
              </a:ext>
            </a:extLst>
          </p:cNvPr>
          <p:cNvGrpSpPr/>
          <p:nvPr/>
        </p:nvGrpSpPr>
        <p:grpSpPr>
          <a:xfrm>
            <a:off x="4001775" y="6515341"/>
            <a:ext cx="352800" cy="352800"/>
            <a:chOff x="-1077733" y="6847691"/>
            <a:chExt cx="352800" cy="352800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4F25BF61-DA8F-33DE-247C-CB41319E20A2}"/>
                </a:ext>
              </a:extLst>
            </p:cNvPr>
            <p:cNvSpPr/>
            <p:nvPr/>
          </p:nvSpPr>
          <p:spPr>
            <a:xfrm>
              <a:off x="-1063754" y="6861670"/>
              <a:ext cx="324841" cy="324841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81F5C75A-BE57-0EAC-288F-397C0E8F2DE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77733" y="6847691"/>
              <a:ext cx="352800" cy="352800"/>
            </a:xfrm>
            <a:prstGeom prst="rect">
              <a:avLst/>
            </a:prstGeom>
          </p:spPr>
        </p:pic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BA2BE586-1FEF-7EA2-7C37-0F701ED64693}"/>
              </a:ext>
            </a:extLst>
          </p:cNvPr>
          <p:cNvSpPr txBox="1"/>
          <p:nvPr/>
        </p:nvSpPr>
        <p:spPr>
          <a:xfrm>
            <a:off x="1602660" y="5659448"/>
            <a:ext cx="116015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Personal safety</a:t>
            </a:r>
          </a:p>
        </p:txBody>
      </p:sp>
      <p:sp>
        <p:nvSpPr>
          <p:cNvPr id="229" name="TextBox 228">
            <a:extLst>
              <a:ext uri="{FF2B5EF4-FFF2-40B4-BE49-F238E27FC236}">
                <a16:creationId xmlns:a16="http://schemas.microsoft.com/office/drawing/2014/main" id="{31362516-436C-C95A-9B0B-963CF1DEAFC1}"/>
              </a:ext>
            </a:extLst>
          </p:cNvPr>
          <p:cNvSpPr txBox="1"/>
          <p:nvPr/>
        </p:nvSpPr>
        <p:spPr>
          <a:xfrm>
            <a:off x="3500816" y="5076551"/>
            <a:ext cx="116015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Domestic Conflict</a:t>
            </a:r>
          </a:p>
        </p:txBody>
      </p: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E2E96D3-CDA1-4711-938F-1B4C147A22B2}"/>
              </a:ext>
            </a:extLst>
          </p:cNvPr>
          <p:cNvGrpSpPr/>
          <p:nvPr/>
        </p:nvGrpSpPr>
        <p:grpSpPr>
          <a:xfrm rot="10800000">
            <a:off x="607806" y="6527021"/>
            <a:ext cx="306786" cy="314614"/>
            <a:chOff x="-853074" y="5079563"/>
            <a:chExt cx="270000" cy="276889"/>
          </a:xfrm>
        </p:grpSpPr>
        <p:pic>
          <p:nvPicPr>
            <p:cNvPr id="78" name="Picture 77">
              <a:extLst>
                <a:ext uri="{FF2B5EF4-FFF2-40B4-BE49-F238E27FC236}">
                  <a16:creationId xmlns:a16="http://schemas.microsoft.com/office/drawing/2014/main" id="{5A51B0B0-B382-4F51-92A4-B835A057BEA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79" name="Oval 78">
              <a:extLst>
                <a:ext uri="{FF2B5EF4-FFF2-40B4-BE49-F238E27FC236}">
                  <a16:creationId xmlns:a16="http://schemas.microsoft.com/office/drawing/2014/main" id="{6EBDF446-625D-4930-BF64-5E86D3F83B9C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5F89D1AD-5DE8-4C11-814F-11ABC47FD61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FEAFFC5C-DB47-4D76-B7D2-2DB5C0548AB5}"/>
              </a:ext>
            </a:extLst>
          </p:cNvPr>
          <p:cNvGrpSpPr/>
          <p:nvPr/>
        </p:nvGrpSpPr>
        <p:grpSpPr>
          <a:xfrm>
            <a:off x="3058658" y="6604714"/>
            <a:ext cx="306786" cy="314614"/>
            <a:chOff x="-853074" y="5079563"/>
            <a:chExt cx="270000" cy="276889"/>
          </a:xfrm>
        </p:grpSpPr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7964AAA5-6272-4246-951A-CAF7D71906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07A69D63-A45F-4CAC-9A0D-3783EE5B7B48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50F0D5DE-6FA9-4943-8D7A-A4950B63AD9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232" name="Group 231">
            <a:extLst>
              <a:ext uri="{FF2B5EF4-FFF2-40B4-BE49-F238E27FC236}">
                <a16:creationId xmlns:a16="http://schemas.microsoft.com/office/drawing/2014/main" id="{CD294E9B-17BD-014A-0AB7-3C24202C7DC2}"/>
              </a:ext>
            </a:extLst>
          </p:cNvPr>
          <p:cNvGrpSpPr/>
          <p:nvPr/>
        </p:nvGrpSpPr>
        <p:grpSpPr>
          <a:xfrm rot="21359955">
            <a:off x="2007341" y="2938488"/>
            <a:ext cx="306786" cy="314614"/>
            <a:chOff x="-853074" y="5079563"/>
            <a:chExt cx="270000" cy="276889"/>
          </a:xfrm>
        </p:grpSpPr>
        <p:pic>
          <p:nvPicPr>
            <p:cNvPr id="233" name="Picture 232">
              <a:extLst>
                <a:ext uri="{FF2B5EF4-FFF2-40B4-BE49-F238E27FC236}">
                  <a16:creationId xmlns:a16="http://schemas.microsoft.com/office/drawing/2014/main" id="{5BF29C34-DEA7-941A-6A99-BD26FF49497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35" name="Oval 234">
              <a:extLst>
                <a:ext uri="{FF2B5EF4-FFF2-40B4-BE49-F238E27FC236}">
                  <a16:creationId xmlns:a16="http://schemas.microsoft.com/office/drawing/2014/main" id="{02C3B032-D870-EC4B-07D2-CAF45F086D89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36" name="Picture 235">
              <a:extLst>
                <a:ext uri="{FF2B5EF4-FFF2-40B4-BE49-F238E27FC236}">
                  <a16:creationId xmlns:a16="http://schemas.microsoft.com/office/drawing/2014/main" id="{2DFD2835-DB49-AD13-148E-E08BE1A4752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237" name="Group 236">
            <a:extLst>
              <a:ext uri="{FF2B5EF4-FFF2-40B4-BE49-F238E27FC236}">
                <a16:creationId xmlns:a16="http://schemas.microsoft.com/office/drawing/2014/main" id="{F22DE6CB-8140-7213-A1F2-9594A0078381}"/>
              </a:ext>
            </a:extLst>
          </p:cNvPr>
          <p:cNvGrpSpPr/>
          <p:nvPr/>
        </p:nvGrpSpPr>
        <p:grpSpPr>
          <a:xfrm rot="12144240">
            <a:off x="5358174" y="7676423"/>
            <a:ext cx="306786" cy="314614"/>
            <a:chOff x="-853074" y="5079563"/>
            <a:chExt cx="270000" cy="276889"/>
          </a:xfrm>
        </p:grpSpPr>
        <p:pic>
          <p:nvPicPr>
            <p:cNvPr id="240" name="Picture 239">
              <a:extLst>
                <a:ext uri="{FF2B5EF4-FFF2-40B4-BE49-F238E27FC236}">
                  <a16:creationId xmlns:a16="http://schemas.microsoft.com/office/drawing/2014/main" id="{91D21C8E-8399-92A5-70E6-29F36BCDC0E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41" name="Oval 240">
              <a:extLst>
                <a:ext uri="{FF2B5EF4-FFF2-40B4-BE49-F238E27FC236}">
                  <a16:creationId xmlns:a16="http://schemas.microsoft.com/office/drawing/2014/main" id="{363A4128-AF1B-A56B-FF46-53C545EDBCBF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2" name="Picture 241">
              <a:extLst>
                <a:ext uri="{FF2B5EF4-FFF2-40B4-BE49-F238E27FC236}">
                  <a16:creationId xmlns:a16="http://schemas.microsoft.com/office/drawing/2014/main" id="{3A6A9F98-34C0-44A8-45C5-A501398DCBA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243" name="Group 242">
            <a:extLst>
              <a:ext uri="{FF2B5EF4-FFF2-40B4-BE49-F238E27FC236}">
                <a16:creationId xmlns:a16="http://schemas.microsoft.com/office/drawing/2014/main" id="{56F7EF8E-F3C4-5C0E-A56B-4E106222D354}"/>
              </a:ext>
            </a:extLst>
          </p:cNvPr>
          <p:cNvGrpSpPr/>
          <p:nvPr/>
        </p:nvGrpSpPr>
        <p:grpSpPr>
          <a:xfrm>
            <a:off x="1871211" y="5397594"/>
            <a:ext cx="306786" cy="314614"/>
            <a:chOff x="-853074" y="5079563"/>
            <a:chExt cx="270000" cy="276889"/>
          </a:xfrm>
        </p:grpSpPr>
        <p:pic>
          <p:nvPicPr>
            <p:cNvPr id="244" name="Picture 243">
              <a:extLst>
                <a:ext uri="{FF2B5EF4-FFF2-40B4-BE49-F238E27FC236}">
                  <a16:creationId xmlns:a16="http://schemas.microsoft.com/office/drawing/2014/main" id="{DBCB57DE-A44F-AD59-C906-C77D800C590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45" name="Oval 244">
              <a:extLst>
                <a:ext uri="{FF2B5EF4-FFF2-40B4-BE49-F238E27FC236}">
                  <a16:creationId xmlns:a16="http://schemas.microsoft.com/office/drawing/2014/main" id="{D4DDBEAE-81A5-4A7F-4AA8-0764D49AAE92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6" name="Picture 245">
              <a:extLst>
                <a:ext uri="{FF2B5EF4-FFF2-40B4-BE49-F238E27FC236}">
                  <a16:creationId xmlns:a16="http://schemas.microsoft.com/office/drawing/2014/main" id="{AE31FCA3-153C-4FB1-3272-3A8FC2FB4A5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9157D921-6F80-4FA2-A488-AA10BEABF52A}"/>
              </a:ext>
            </a:extLst>
          </p:cNvPr>
          <p:cNvGrpSpPr/>
          <p:nvPr/>
        </p:nvGrpSpPr>
        <p:grpSpPr>
          <a:xfrm rot="15135270">
            <a:off x="622259" y="4764952"/>
            <a:ext cx="306786" cy="314614"/>
            <a:chOff x="-853074" y="5079563"/>
            <a:chExt cx="270000" cy="276889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DFF35AF5-9C06-176E-3F54-F9963940E54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17875FA5-1A79-9A3F-138C-58240A3EAA28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2E0F6FE6-250E-E45B-B42B-9E944368062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981E5898-A871-8B97-331A-344C78F4D3C6}"/>
              </a:ext>
            </a:extLst>
          </p:cNvPr>
          <p:cNvGrpSpPr/>
          <p:nvPr/>
        </p:nvGrpSpPr>
        <p:grpSpPr>
          <a:xfrm rot="10800000">
            <a:off x="3234053" y="7731650"/>
            <a:ext cx="306786" cy="314614"/>
            <a:chOff x="-853074" y="5079563"/>
            <a:chExt cx="270000" cy="276889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C8CF2D07-9FDC-0BE8-DE0F-125027126A5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3B2414E2-BB9C-3E8F-AE7D-BC27575A5863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209C3BE4-4F28-E92C-5483-CA3FDF47B78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FEAB2988-F88B-E236-53F3-A8B624EBDBA3}"/>
              </a:ext>
            </a:extLst>
          </p:cNvPr>
          <p:cNvGrpSpPr/>
          <p:nvPr/>
        </p:nvGrpSpPr>
        <p:grpSpPr>
          <a:xfrm rot="21409891">
            <a:off x="2965160" y="2926199"/>
            <a:ext cx="306786" cy="314614"/>
            <a:chOff x="-853074" y="5079563"/>
            <a:chExt cx="270000" cy="276889"/>
          </a:xfrm>
        </p:grpSpPr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45E30C50-61CE-7302-CED5-C668BF5CA54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97A22DE9-A145-C175-4E02-88331520178D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6751D82C-38E7-F721-3FF3-B0BCD5175C6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D822791E-8357-C9A8-7E7B-6C1EFA2C5F78}"/>
              </a:ext>
            </a:extLst>
          </p:cNvPr>
          <p:cNvGrpSpPr/>
          <p:nvPr/>
        </p:nvGrpSpPr>
        <p:grpSpPr>
          <a:xfrm rot="10800000">
            <a:off x="5783253" y="5298362"/>
            <a:ext cx="306786" cy="314614"/>
            <a:chOff x="-853074" y="5079563"/>
            <a:chExt cx="270000" cy="276889"/>
          </a:xfrm>
        </p:grpSpPr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5DB88C96-A06D-1562-EC65-4696504BCA7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A84DA5E-2099-03C3-500D-09A99DC021E5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459BC81C-F31F-8A3D-09DB-259995D11E2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sp>
        <p:nvSpPr>
          <p:cNvPr id="55" name="TextBox 54">
            <a:extLst>
              <a:ext uri="{FF2B5EF4-FFF2-40B4-BE49-F238E27FC236}">
                <a16:creationId xmlns:a16="http://schemas.microsoft.com/office/drawing/2014/main" id="{30B38AEB-BB42-A6CE-C1FA-780A73D71E27}"/>
              </a:ext>
            </a:extLst>
          </p:cNvPr>
          <p:cNvSpPr txBox="1"/>
          <p:nvPr/>
        </p:nvSpPr>
        <p:spPr>
          <a:xfrm>
            <a:off x="-5912" y="3982186"/>
            <a:ext cx="116015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Careers</a:t>
            </a:r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72253BE8-C711-16FD-7BCE-F186FD45DFEE}"/>
              </a:ext>
            </a:extLst>
          </p:cNvPr>
          <p:cNvGrpSpPr/>
          <p:nvPr/>
        </p:nvGrpSpPr>
        <p:grpSpPr>
          <a:xfrm rot="10800000">
            <a:off x="3224560" y="3987243"/>
            <a:ext cx="306786" cy="314614"/>
            <a:chOff x="-853074" y="5079563"/>
            <a:chExt cx="270000" cy="276889"/>
          </a:xfrm>
        </p:grpSpPr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62B6B368-D896-D6F9-292E-2260BBC3F5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6CC5E15E-DA17-6852-B197-9E3DA0144B5E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0618152B-719C-AC73-0F04-68999C08ACC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23248134-D155-9F07-10AD-FDF6217F64E2}"/>
              </a:ext>
            </a:extLst>
          </p:cNvPr>
          <p:cNvGrpSpPr/>
          <p:nvPr/>
        </p:nvGrpSpPr>
        <p:grpSpPr>
          <a:xfrm rot="10800000">
            <a:off x="2426176" y="3972790"/>
            <a:ext cx="306786" cy="314614"/>
            <a:chOff x="-853074" y="5079563"/>
            <a:chExt cx="270000" cy="276889"/>
          </a:xfrm>
        </p:grpSpPr>
        <p:pic>
          <p:nvPicPr>
            <p:cNvPr id="83" name="Picture 82">
              <a:extLst>
                <a:ext uri="{FF2B5EF4-FFF2-40B4-BE49-F238E27FC236}">
                  <a16:creationId xmlns:a16="http://schemas.microsoft.com/office/drawing/2014/main" id="{9C8F08BB-F80D-A1AB-32E4-EF7C8FF2453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B5FDEE69-A17C-3494-8BCD-898530590ACE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5" name="Picture 84">
              <a:extLst>
                <a:ext uri="{FF2B5EF4-FFF2-40B4-BE49-F238E27FC236}">
                  <a16:creationId xmlns:a16="http://schemas.microsoft.com/office/drawing/2014/main" id="{40D15223-3F46-EF0E-70B6-1A0329A5E95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90" name="Group 89">
            <a:extLst>
              <a:ext uri="{FF2B5EF4-FFF2-40B4-BE49-F238E27FC236}">
                <a16:creationId xmlns:a16="http://schemas.microsoft.com/office/drawing/2014/main" id="{04366D63-73E1-54C1-F9B7-F370DC26BF85}"/>
              </a:ext>
            </a:extLst>
          </p:cNvPr>
          <p:cNvGrpSpPr/>
          <p:nvPr/>
        </p:nvGrpSpPr>
        <p:grpSpPr>
          <a:xfrm rot="7581568">
            <a:off x="5929607" y="8716560"/>
            <a:ext cx="306786" cy="314614"/>
            <a:chOff x="-853074" y="5079563"/>
            <a:chExt cx="270000" cy="276889"/>
          </a:xfrm>
        </p:grpSpPr>
        <p:pic>
          <p:nvPicPr>
            <p:cNvPr id="298" name="Picture 297">
              <a:extLst>
                <a:ext uri="{FF2B5EF4-FFF2-40B4-BE49-F238E27FC236}">
                  <a16:creationId xmlns:a16="http://schemas.microsoft.com/office/drawing/2014/main" id="{1C90884C-2F58-943F-3585-5DFBF2958EE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99" name="Oval 298">
              <a:extLst>
                <a:ext uri="{FF2B5EF4-FFF2-40B4-BE49-F238E27FC236}">
                  <a16:creationId xmlns:a16="http://schemas.microsoft.com/office/drawing/2014/main" id="{09360E6B-B5CF-7FC1-7A55-8A0ED6630136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10" name="Picture 309">
              <a:extLst>
                <a:ext uri="{FF2B5EF4-FFF2-40B4-BE49-F238E27FC236}">
                  <a16:creationId xmlns:a16="http://schemas.microsoft.com/office/drawing/2014/main" id="{21647E01-72C7-6F6A-132C-9C0F5C40CF4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11" name="Group 310">
            <a:extLst>
              <a:ext uri="{FF2B5EF4-FFF2-40B4-BE49-F238E27FC236}">
                <a16:creationId xmlns:a16="http://schemas.microsoft.com/office/drawing/2014/main" id="{B409EDFF-61C3-5218-4BC2-CB105B9855D9}"/>
              </a:ext>
            </a:extLst>
          </p:cNvPr>
          <p:cNvGrpSpPr/>
          <p:nvPr/>
        </p:nvGrpSpPr>
        <p:grpSpPr>
          <a:xfrm rot="10800000">
            <a:off x="1283015" y="1527189"/>
            <a:ext cx="306786" cy="314614"/>
            <a:chOff x="-853074" y="5079563"/>
            <a:chExt cx="270000" cy="276889"/>
          </a:xfrm>
        </p:grpSpPr>
        <p:pic>
          <p:nvPicPr>
            <p:cNvPr id="312" name="Picture 311">
              <a:extLst>
                <a:ext uri="{FF2B5EF4-FFF2-40B4-BE49-F238E27FC236}">
                  <a16:creationId xmlns:a16="http://schemas.microsoft.com/office/drawing/2014/main" id="{3B294C57-2A21-B138-7823-C85C1BE0CE1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13" name="Oval 312">
              <a:extLst>
                <a:ext uri="{FF2B5EF4-FFF2-40B4-BE49-F238E27FC236}">
                  <a16:creationId xmlns:a16="http://schemas.microsoft.com/office/drawing/2014/main" id="{065FCB90-37AF-AC74-49E1-F9424966B6DB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1" name="Picture 120">
              <a:extLst>
                <a:ext uri="{FF2B5EF4-FFF2-40B4-BE49-F238E27FC236}">
                  <a16:creationId xmlns:a16="http://schemas.microsoft.com/office/drawing/2014/main" id="{07880A48-D6B1-4F27-A55D-E0D0A6976CD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122" name="Group 121">
            <a:extLst>
              <a:ext uri="{FF2B5EF4-FFF2-40B4-BE49-F238E27FC236}">
                <a16:creationId xmlns:a16="http://schemas.microsoft.com/office/drawing/2014/main" id="{A249ED44-26CE-2887-1912-527ED81EACBF}"/>
              </a:ext>
            </a:extLst>
          </p:cNvPr>
          <p:cNvGrpSpPr/>
          <p:nvPr/>
        </p:nvGrpSpPr>
        <p:grpSpPr>
          <a:xfrm rot="20101331">
            <a:off x="5418959" y="3054957"/>
            <a:ext cx="306786" cy="314614"/>
            <a:chOff x="-853074" y="5079563"/>
            <a:chExt cx="270000" cy="276889"/>
          </a:xfrm>
        </p:grpSpPr>
        <p:pic>
          <p:nvPicPr>
            <p:cNvPr id="123" name="Picture 122">
              <a:extLst>
                <a:ext uri="{FF2B5EF4-FFF2-40B4-BE49-F238E27FC236}">
                  <a16:creationId xmlns:a16="http://schemas.microsoft.com/office/drawing/2014/main" id="{9141DA71-29C4-E0C2-E8F3-B9C1693D3AD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27" name="Oval 126">
              <a:extLst>
                <a:ext uri="{FF2B5EF4-FFF2-40B4-BE49-F238E27FC236}">
                  <a16:creationId xmlns:a16="http://schemas.microsoft.com/office/drawing/2014/main" id="{1B480413-052F-6FC5-D2F0-8D5CBCF8B132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36" name="Picture 335">
              <a:extLst>
                <a:ext uri="{FF2B5EF4-FFF2-40B4-BE49-F238E27FC236}">
                  <a16:creationId xmlns:a16="http://schemas.microsoft.com/office/drawing/2014/main" id="{971CA297-338E-A91E-2621-2E7852F541B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37" name="Group 336">
            <a:extLst>
              <a:ext uri="{FF2B5EF4-FFF2-40B4-BE49-F238E27FC236}">
                <a16:creationId xmlns:a16="http://schemas.microsoft.com/office/drawing/2014/main" id="{A7173148-D34F-4418-F8F4-4B11AEF93E9B}"/>
              </a:ext>
            </a:extLst>
          </p:cNvPr>
          <p:cNvGrpSpPr/>
          <p:nvPr/>
        </p:nvGrpSpPr>
        <p:grpSpPr>
          <a:xfrm>
            <a:off x="2138111" y="1748314"/>
            <a:ext cx="306786" cy="314614"/>
            <a:chOff x="-853074" y="5079563"/>
            <a:chExt cx="270000" cy="276889"/>
          </a:xfrm>
        </p:grpSpPr>
        <p:pic>
          <p:nvPicPr>
            <p:cNvPr id="338" name="Picture 337">
              <a:extLst>
                <a:ext uri="{FF2B5EF4-FFF2-40B4-BE49-F238E27FC236}">
                  <a16:creationId xmlns:a16="http://schemas.microsoft.com/office/drawing/2014/main" id="{DCBF3A19-7750-D425-3328-EA7EDED31D8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39" name="Oval 338">
              <a:extLst>
                <a:ext uri="{FF2B5EF4-FFF2-40B4-BE49-F238E27FC236}">
                  <a16:creationId xmlns:a16="http://schemas.microsoft.com/office/drawing/2014/main" id="{CDAAC488-87DE-811F-A862-67ADE7FDAE0E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40" name="Picture 339">
              <a:extLst>
                <a:ext uri="{FF2B5EF4-FFF2-40B4-BE49-F238E27FC236}">
                  <a16:creationId xmlns:a16="http://schemas.microsoft.com/office/drawing/2014/main" id="{F6F39C22-1831-8231-C0CC-15E2D342510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41" name="Group 340">
            <a:extLst>
              <a:ext uri="{FF2B5EF4-FFF2-40B4-BE49-F238E27FC236}">
                <a16:creationId xmlns:a16="http://schemas.microsoft.com/office/drawing/2014/main" id="{2EA21CEC-632D-B11A-FE6E-DF454BE4360A}"/>
              </a:ext>
            </a:extLst>
          </p:cNvPr>
          <p:cNvGrpSpPr/>
          <p:nvPr/>
        </p:nvGrpSpPr>
        <p:grpSpPr>
          <a:xfrm rot="1118192">
            <a:off x="1494800" y="4125233"/>
            <a:ext cx="306786" cy="314614"/>
            <a:chOff x="-853074" y="5079563"/>
            <a:chExt cx="270000" cy="276889"/>
          </a:xfrm>
        </p:grpSpPr>
        <p:pic>
          <p:nvPicPr>
            <p:cNvPr id="342" name="Picture 341">
              <a:extLst>
                <a:ext uri="{FF2B5EF4-FFF2-40B4-BE49-F238E27FC236}">
                  <a16:creationId xmlns:a16="http://schemas.microsoft.com/office/drawing/2014/main" id="{1CF0CA01-A6CA-E18A-EA96-2E188782531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43" name="Oval 342">
              <a:extLst>
                <a:ext uri="{FF2B5EF4-FFF2-40B4-BE49-F238E27FC236}">
                  <a16:creationId xmlns:a16="http://schemas.microsoft.com/office/drawing/2014/main" id="{38999EC0-D1A7-B641-A9EF-173FC36A9F13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44" name="Picture 343">
              <a:extLst>
                <a:ext uri="{FF2B5EF4-FFF2-40B4-BE49-F238E27FC236}">
                  <a16:creationId xmlns:a16="http://schemas.microsoft.com/office/drawing/2014/main" id="{362B2D47-2230-F413-5845-8814DBB8F1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153" name="Group 152">
            <a:extLst>
              <a:ext uri="{FF2B5EF4-FFF2-40B4-BE49-F238E27FC236}">
                <a16:creationId xmlns:a16="http://schemas.microsoft.com/office/drawing/2014/main" id="{AC87D328-3C55-360C-041A-0D4DA3EC50A3}"/>
              </a:ext>
            </a:extLst>
          </p:cNvPr>
          <p:cNvGrpSpPr/>
          <p:nvPr/>
        </p:nvGrpSpPr>
        <p:grpSpPr>
          <a:xfrm rot="20075866">
            <a:off x="570567" y="4257248"/>
            <a:ext cx="352800" cy="352800"/>
            <a:chOff x="-1077733" y="6847691"/>
            <a:chExt cx="352800" cy="352800"/>
          </a:xfrm>
        </p:grpSpPr>
        <p:sp>
          <p:nvSpPr>
            <p:cNvPr id="154" name="Oval 153">
              <a:extLst>
                <a:ext uri="{FF2B5EF4-FFF2-40B4-BE49-F238E27FC236}">
                  <a16:creationId xmlns:a16="http://schemas.microsoft.com/office/drawing/2014/main" id="{B891281C-7742-0C95-9719-D4749298FA61}"/>
                </a:ext>
              </a:extLst>
            </p:cNvPr>
            <p:cNvSpPr/>
            <p:nvPr/>
          </p:nvSpPr>
          <p:spPr>
            <a:xfrm>
              <a:off x="-1063754" y="6861670"/>
              <a:ext cx="324841" cy="324841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55" name="Picture 154">
              <a:extLst>
                <a:ext uri="{FF2B5EF4-FFF2-40B4-BE49-F238E27FC236}">
                  <a16:creationId xmlns:a16="http://schemas.microsoft.com/office/drawing/2014/main" id="{11254F80-333C-B43F-FB97-3C5C596E7FC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77733" y="6847691"/>
              <a:ext cx="352800" cy="352800"/>
            </a:xfrm>
            <a:prstGeom prst="rect">
              <a:avLst/>
            </a:prstGeom>
          </p:spPr>
        </p:pic>
      </p:grpSp>
      <p:grpSp>
        <p:nvGrpSpPr>
          <p:cNvPr id="1027" name="Group 1026">
            <a:extLst>
              <a:ext uri="{FF2B5EF4-FFF2-40B4-BE49-F238E27FC236}">
                <a16:creationId xmlns:a16="http://schemas.microsoft.com/office/drawing/2014/main" id="{3491425B-23A3-0985-309E-4873C82E2FA4}"/>
              </a:ext>
            </a:extLst>
          </p:cNvPr>
          <p:cNvGrpSpPr/>
          <p:nvPr/>
        </p:nvGrpSpPr>
        <p:grpSpPr>
          <a:xfrm rot="21117411">
            <a:off x="4746561" y="4046743"/>
            <a:ext cx="352800" cy="352800"/>
            <a:chOff x="-1077733" y="6847691"/>
            <a:chExt cx="352800" cy="352800"/>
          </a:xfrm>
        </p:grpSpPr>
        <p:sp>
          <p:nvSpPr>
            <p:cNvPr id="1029" name="Oval 1028">
              <a:extLst>
                <a:ext uri="{FF2B5EF4-FFF2-40B4-BE49-F238E27FC236}">
                  <a16:creationId xmlns:a16="http://schemas.microsoft.com/office/drawing/2014/main" id="{BBF2CA1C-84AC-E605-0161-C29233860542}"/>
                </a:ext>
              </a:extLst>
            </p:cNvPr>
            <p:cNvSpPr/>
            <p:nvPr/>
          </p:nvSpPr>
          <p:spPr>
            <a:xfrm>
              <a:off x="-1063754" y="6861670"/>
              <a:ext cx="324841" cy="324841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31" name="Picture 1030">
              <a:extLst>
                <a:ext uri="{FF2B5EF4-FFF2-40B4-BE49-F238E27FC236}">
                  <a16:creationId xmlns:a16="http://schemas.microsoft.com/office/drawing/2014/main" id="{10FB836D-CA48-75A2-1F54-0B74D7DCADC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77733" y="6847691"/>
              <a:ext cx="352800" cy="352800"/>
            </a:xfrm>
            <a:prstGeom prst="rect">
              <a:avLst/>
            </a:prstGeom>
          </p:spPr>
        </p:pic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EC605F87-6231-1613-36AC-1CC2D0D77FA3}"/>
              </a:ext>
            </a:extLst>
          </p:cNvPr>
          <p:cNvSpPr txBox="1"/>
          <p:nvPr/>
        </p:nvSpPr>
        <p:spPr>
          <a:xfrm>
            <a:off x="96631" y="8537436"/>
            <a:ext cx="1311360" cy="3385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>
                <a:latin typeface="Gill Sans MT" panose="020B0502020104020203" pitchFamily="34" charset="0"/>
              </a:rPr>
              <a:t>Relationships and Sex Educations and ESafety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F7B5013-C031-4FCF-2112-65645F8D1059}"/>
              </a:ext>
            </a:extLst>
          </p:cNvPr>
          <p:cNvSpPr txBox="1"/>
          <p:nvPr/>
        </p:nvSpPr>
        <p:spPr>
          <a:xfrm>
            <a:off x="6060034" y="7431304"/>
            <a:ext cx="602317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>
                <a:latin typeface="Gill Sans MT" panose="020B0502020104020203" pitchFamily="34" charset="0"/>
              </a:rPr>
              <a:t>Health and well being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FA74EF94-2D6E-AC07-1317-C2673BCD08E1}"/>
              </a:ext>
            </a:extLst>
          </p:cNvPr>
          <p:cNvSpPr txBox="1"/>
          <p:nvPr/>
        </p:nvSpPr>
        <p:spPr>
          <a:xfrm>
            <a:off x="4609323" y="9299914"/>
            <a:ext cx="8537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Personal Identity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47EDF4B8-E0C1-BE84-CEF5-337DF4EFF6CF}"/>
              </a:ext>
            </a:extLst>
          </p:cNvPr>
          <p:cNvSpPr txBox="1"/>
          <p:nvPr/>
        </p:nvSpPr>
        <p:spPr>
          <a:xfrm>
            <a:off x="4899124" y="8798038"/>
            <a:ext cx="7701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Diversity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B3C022ED-3AA2-11EC-93BD-F19554EDDA02}"/>
              </a:ext>
            </a:extLst>
          </p:cNvPr>
          <p:cNvSpPr txBox="1"/>
          <p:nvPr/>
        </p:nvSpPr>
        <p:spPr>
          <a:xfrm>
            <a:off x="5438860" y="9332415"/>
            <a:ext cx="7701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Extremism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F3AA2539-3F1E-7B82-714E-C14E77FEF755}"/>
              </a:ext>
            </a:extLst>
          </p:cNvPr>
          <p:cNvSpPr txBox="1"/>
          <p:nvPr/>
        </p:nvSpPr>
        <p:spPr>
          <a:xfrm>
            <a:off x="5315394" y="8537581"/>
            <a:ext cx="7701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Radicalisation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AEE74D03-EFB2-B068-F2BF-07F5BA0B94E4}"/>
              </a:ext>
            </a:extLst>
          </p:cNvPr>
          <p:cNvSpPr txBox="1"/>
          <p:nvPr/>
        </p:nvSpPr>
        <p:spPr>
          <a:xfrm>
            <a:off x="3381622" y="7482753"/>
            <a:ext cx="7701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Introduction to addiction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EC3A56D4-7C78-8A83-1928-3B2274C59DAC}"/>
              </a:ext>
            </a:extLst>
          </p:cNvPr>
          <p:cNvSpPr txBox="1"/>
          <p:nvPr/>
        </p:nvSpPr>
        <p:spPr>
          <a:xfrm>
            <a:off x="3200179" y="8054584"/>
            <a:ext cx="7701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Drugs</a:t>
            </a: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C352456A-C732-B24E-DB95-043F52FBDF96}"/>
              </a:ext>
            </a:extLst>
          </p:cNvPr>
          <p:cNvSpPr txBox="1"/>
          <p:nvPr/>
        </p:nvSpPr>
        <p:spPr>
          <a:xfrm>
            <a:off x="2730710" y="7539182"/>
            <a:ext cx="7701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Dangerous</a:t>
            </a: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A0A6787F-6F59-7308-35C4-D2BD6ACF7776}"/>
              </a:ext>
            </a:extLst>
          </p:cNvPr>
          <p:cNvSpPr txBox="1"/>
          <p:nvPr/>
        </p:nvSpPr>
        <p:spPr>
          <a:xfrm>
            <a:off x="2551099" y="8088389"/>
            <a:ext cx="7701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Substances</a:t>
            </a:r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id="{E4B87764-67EE-949C-15EE-DE4DB794EE82}"/>
              </a:ext>
            </a:extLst>
          </p:cNvPr>
          <p:cNvSpPr txBox="1"/>
          <p:nvPr/>
        </p:nvSpPr>
        <p:spPr>
          <a:xfrm>
            <a:off x="1992708" y="7495081"/>
            <a:ext cx="7701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Smoking</a:t>
            </a: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D36904E5-F857-9AA6-97A6-5ECCDFBC58AA}"/>
              </a:ext>
            </a:extLst>
          </p:cNvPr>
          <p:cNvSpPr txBox="1"/>
          <p:nvPr/>
        </p:nvSpPr>
        <p:spPr>
          <a:xfrm>
            <a:off x="1571121" y="8119850"/>
            <a:ext cx="7701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Energy Drinks</a:t>
            </a:r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id="{6C10B60C-A7CE-F47B-D3AB-0AF5F0A17E3D}"/>
              </a:ext>
            </a:extLst>
          </p:cNvPr>
          <p:cNvSpPr txBox="1"/>
          <p:nvPr/>
        </p:nvSpPr>
        <p:spPr>
          <a:xfrm>
            <a:off x="360151" y="7961886"/>
            <a:ext cx="7701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Mental Health</a:t>
            </a: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3F6652D4-B3CC-B082-2EAA-D3C8EA5240B7}"/>
              </a:ext>
            </a:extLst>
          </p:cNvPr>
          <p:cNvSpPr txBox="1"/>
          <p:nvPr/>
        </p:nvSpPr>
        <p:spPr>
          <a:xfrm>
            <a:off x="745872" y="7292498"/>
            <a:ext cx="7701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Depression</a:t>
            </a:r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22252A3F-20A9-33AE-A79A-A11973EDA5E4}"/>
              </a:ext>
            </a:extLst>
          </p:cNvPr>
          <p:cNvSpPr txBox="1"/>
          <p:nvPr/>
        </p:nvSpPr>
        <p:spPr>
          <a:xfrm>
            <a:off x="-4749" y="7532455"/>
            <a:ext cx="7701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Anger Management</a:t>
            </a:r>
          </a:p>
        </p:txBody>
      </p:sp>
      <p:sp>
        <p:nvSpPr>
          <p:cNvPr id="136" name="TextBox 135">
            <a:extLst>
              <a:ext uri="{FF2B5EF4-FFF2-40B4-BE49-F238E27FC236}">
                <a16:creationId xmlns:a16="http://schemas.microsoft.com/office/drawing/2014/main" id="{1F5029D9-CE9F-3293-B9C5-EA35872ED7BE}"/>
              </a:ext>
            </a:extLst>
          </p:cNvPr>
          <p:cNvSpPr txBox="1"/>
          <p:nvPr/>
        </p:nvSpPr>
        <p:spPr>
          <a:xfrm>
            <a:off x="87103" y="6912700"/>
            <a:ext cx="910735" cy="3385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>
                <a:latin typeface="Gill Sans MT" panose="020B0502020104020203" pitchFamily="34" charset="0"/>
              </a:rPr>
              <a:t>Living In the wider world</a:t>
            </a: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5B3CF649-2614-B61B-65C3-9FABEA977CDD}"/>
              </a:ext>
            </a:extLst>
          </p:cNvPr>
          <p:cNvSpPr txBox="1"/>
          <p:nvPr/>
        </p:nvSpPr>
        <p:spPr>
          <a:xfrm>
            <a:off x="1119501" y="6946967"/>
            <a:ext cx="7701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Self Esteem</a:t>
            </a:r>
          </a:p>
        </p:txBody>
      </p:sp>
      <p:sp>
        <p:nvSpPr>
          <p:cNvPr id="139" name="TextBox 138">
            <a:extLst>
              <a:ext uri="{FF2B5EF4-FFF2-40B4-BE49-F238E27FC236}">
                <a16:creationId xmlns:a16="http://schemas.microsoft.com/office/drawing/2014/main" id="{28FE3002-2137-1D89-E179-5D1E6D18B1B7}"/>
              </a:ext>
            </a:extLst>
          </p:cNvPr>
          <p:cNvSpPr txBox="1"/>
          <p:nvPr/>
        </p:nvSpPr>
        <p:spPr>
          <a:xfrm>
            <a:off x="1646277" y="6300844"/>
            <a:ext cx="7701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Resilient</a:t>
            </a:r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id="{7C49CC80-37CF-BED1-BFD6-7FF8135F7EFF}"/>
              </a:ext>
            </a:extLst>
          </p:cNvPr>
          <p:cNvSpPr txBox="1"/>
          <p:nvPr/>
        </p:nvSpPr>
        <p:spPr>
          <a:xfrm>
            <a:off x="2001984" y="7045220"/>
            <a:ext cx="7701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Online Safety</a:t>
            </a:r>
          </a:p>
        </p:txBody>
      </p:sp>
      <p:sp>
        <p:nvSpPr>
          <p:cNvPr id="143" name="TextBox 142">
            <a:extLst>
              <a:ext uri="{FF2B5EF4-FFF2-40B4-BE49-F238E27FC236}">
                <a16:creationId xmlns:a16="http://schemas.microsoft.com/office/drawing/2014/main" id="{18F77035-EF3D-F481-1B27-14ED7C369E76}"/>
              </a:ext>
            </a:extLst>
          </p:cNvPr>
          <p:cNvSpPr txBox="1"/>
          <p:nvPr/>
        </p:nvSpPr>
        <p:spPr>
          <a:xfrm>
            <a:off x="2292592" y="6318387"/>
            <a:ext cx="7701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Budgeting</a:t>
            </a: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D32066BD-B384-BEF6-1925-BEEE45B15B84}"/>
              </a:ext>
            </a:extLst>
          </p:cNvPr>
          <p:cNvSpPr txBox="1"/>
          <p:nvPr/>
        </p:nvSpPr>
        <p:spPr>
          <a:xfrm>
            <a:off x="2616784" y="6872467"/>
            <a:ext cx="7701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Finance</a:t>
            </a:r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71DE3DC6-6978-4B2C-FAA9-CE6DF64D189A}"/>
              </a:ext>
            </a:extLst>
          </p:cNvPr>
          <p:cNvSpPr txBox="1"/>
          <p:nvPr/>
        </p:nvSpPr>
        <p:spPr>
          <a:xfrm>
            <a:off x="2804815" y="6110646"/>
            <a:ext cx="7701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Racism</a:t>
            </a:r>
          </a:p>
        </p:txBody>
      </p:sp>
      <p:sp>
        <p:nvSpPr>
          <p:cNvPr id="158" name="TextBox 157">
            <a:extLst>
              <a:ext uri="{FF2B5EF4-FFF2-40B4-BE49-F238E27FC236}">
                <a16:creationId xmlns:a16="http://schemas.microsoft.com/office/drawing/2014/main" id="{917785C1-667D-4610-EF35-92635394189A}"/>
              </a:ext>
            </a:extLst>
          </p:cNvPr>
          <p:cNvSpPr txBox="1"/>
          <p:nvPr/>
        </p:nvSpPr>
        <p:spPr>
          <a:xfrm>
            <a:off x="3207518" y="6851250"/>
            <a:ext cx="7701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Stereotypes</a:t>
            </a:r>
          </a:p>
        </p:txBody>
      </p:sp>
      <p:sp>
        <p:nvSpPr>
          <p:cNvPr id="159" name="TextBox 158">
            <a:extLst>
              <a:ext uri="{FF2B5EF4-FFF2-40B4-BE49-F238E27FC236}">
                <a16:creationId xmlns:a16="http://schemas.microsoft.com/office/drawing/2014/main" id="{B585756D-9004-9197-E991-7ABC10882612}"/>
              </a:ext>
            </a:extLst>
          </p:cNvPr>
          <p:cNvSpPr txBox="1"/>
          <p:nvPr/>
        </p:nvSpPr>
        <p:spPr>
          <a:xfrm>
            <a:off x="4212589" y="6926825"/>
            <a:ext cx="7701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Safe sex</a:t>
            </a:r>
          </a:p>
        </p:txBody>
      </p:sp>
      <p:sp>
        <p:nvSpPr>
          <p:cNvPr id="160" name="TextBox 159">
            <a:extLst>
              <a:ext uri="{FF2B5EF4-FFF2-40B4-BE49-F238E27FC236}">
                <a16:creationId xmlns:a16="http://schemas.microsoft.com/office/drawing/2014/main" id="{0C6B4D0C-7FFC-B196-D911-629D0CA4ED00}"/>
              </a:ext>
            </a:extLst>
          </p:cNvPr>
          <p:cNvSpPr txBox="1"/>
          <p:nvPr/>
        </p:nvSpPr>
        <p:spPr>
          <a:xfrm>
            <a:off x="4409137" y="6355584"/>
            <a:ext cx="7701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Consent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E21D7465-48C9-8C09-C3B2-074BEA54D3ED}"/>
              </a:ext>
            </a:extLst>
          </p:cNvPr>
          <p:cNvSpPr txBox="1"/>
          <p:nvPr/>
        </p:nvSpPr>
        <p:spPr>
          <a:xfrm>
            <a:off x="4762118" y="6839245"/>
            <a:ext cx="89742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Contraception</a:t>
            </a:r>
          </a:p>
        </p:txBody>
      </p:sp>
      <p:sp>
        <p:nvSpPr>
          <p:cNvPr id="162" name="TextBox 161">
            <a:extLst>
              <a:ext uri="{FF2B5EF4-FFF2-40B4-BE49-F238E27FC236}">
                <a16:creationId xmlns:a16="http://schemas.microsoft.com/office/drawing/2014/main" id="{603373B8-260E-CAF6-F3E4-86A2533477E2}"/>
              </a:ext>
            </a:extLst>
          </p:cNvPr>
          <p:cNvSpPr txBox="1"/>
          <p:nvPr/>
        </p:nvSpPr>
        <p:spPr>
          <a:xfrm>
            <a:off x="5023888" y="6286344"/>
            <a:ext cx="7701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Pornography</a:t>
            </a:r>
          </a:p>
        </p:txBody>
      </p:sp>
      <p:sp>
        <p:nvSpPr>
          <p:cNvPr id="163" name="TextBox 162">
            <a:extLst>
              <a:ext uri="{FF2B5EF4-FFF2-40B4-BE49-F238E27FC236}">
                <a16:creationId xmlns:a16="http://schemas.microsoft.com/office/drawing/2014/main" id="{7D86F22A-6D82-8CC0-0D8B-D5CF849FDF89}"/>
              </a:ext>
            </a:extLst>
          </p:cNvPr>
          <p:cNvSpPr txBox="1"/>
          <p:nvPr/>
        </p:nvSpPr>
        <p:spPr>
          <a:xfrm>
            <a:off x="5516832" y="6819103"/>
            <a:ext cx="7701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Image sharing</a:t>
            </a:r>
          </a:p>
        </p:txBody>
      </p:sp>
      <p:sp>
        <p:nvSpPr>
          <p:cNvPr id="164" name="TextBox 163">
            <a:extLst>
              <a:ext uri="{FF2B5EF4-FFF2-40B4-BE49-F238E27FC236}">
                <a16:creationId xmlns:a16="http://schemas.microsoft.com/office/drawing/2014/main" id="{FE3AF454-D2FE-0686-721C-A839AFC06CBB}"/>
              </a:ext>
            </a:extLst>
          </p:cNvPr>
          <p:cNvSpPr txBox="1"/>
          <p:nvPr/>
        </p:nvSpPr>
        <p:spPr>
          <a:xfrm>
            <a:off x="6046979" y="6594704"/>
            <a:ext cx="7701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Sexting</a:t>
            </a:r>
          </a:p>
        </p:txBody>
      </p:sp>
      <p:sp>
        <p:nvSpPr>
          <p:cNvPr id="169" name="TextBox 168">
            <a:extLst>
              <a:ext uri="{FF2B5EF4-FFF2-40B4-BE49-F238E27FC236}">
                <a16:creationId xmlns:a16="http://schemas.microsoft.com/office/drawing/2014/main" id="{B9600817-7C8C-4EDA-8DFE-F4B83ED934B2}"/>
              </a:ext>
            </a:extLst>
          </p:cNvPr>
          <p:cNvSpPr txBox="1"/>
          <p:nvPr/>
        </p:nvSpPr>
        <p:spPr>
          <a:xfrm>
            <a:off x="5386202" y="6010917"/>
            <a:ext cx="7701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Sexual health</a:t>
            </a:r>
          </a:p>
        </p:txBody>
      </p:sp>
      <p:sp>
        <p:nvSpPr>
          <p:cNvPr id="170" name="TextBox 169">
            <a:extLst>
              <a:ext uri="{FF2B5EF4-FFF2-40B4-BE49-F238E27FC236}">
                <a16:creationId xmlns:a16="http://schemas.microsoft.com/office/drawing/2014/main" id="{80266A92-3560-80B1-7B61-B1C26749EAB7}"/>
              </a:ext>
            </a:extLst>
          </p:cNvPr>
          <p:cNvSpPr txBox="1"/>
          <p:nvPr/>
        </p:nvSpPr>
        <p:spPr>
          <a:xfrm>
            <a:off x="6040044" y="5429878"/>
            <a:ext cx="7701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Body Image</a:t>
            </a:r>
          </a:p>
        </p:txBody>
      </p:sp>
      <p:sp>
        <p:nvSpPr>
          <p:cNvPr id="171" name="TextBox 170">
            <a:extLst>
              <a:ext uri="{FF2B5EF4-FFF2-40B4-BE49-F238E27FC236}">
                <a16:creationId xmlns:a16="http://schemas.microsoft.com/office/drawing/2014/main" id="{01E00CBB-072C-2766-08B4-C031D172447C}"/>
              </a:ext>
            </a:extLst>
          </p:cNvPr>
          <p:cNvSpPr txBox="1"/>
          <p:nvPr/>
        </p:nvSpPr>
        <p:spPr>
          <a:xfrm>
            <a:off x="4993357" y="5638709"/>
            <a:ext cx="7701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Extremism + radicalisation </a:t>
            </a:r>
          </a:p>
        </p:txBody>
      </p:sp>
      <p:sp>
        <p:nvSpPr>
          <p:cNvPr id="172" name="TextBox 171">
            <a:extLst>
              <a:ext uri="{FF2B5EF4-FFF2-40B4-BE49-F238E27FC236}">
                <a16:creationId xmlns:a16="http://schemas.microsoft.com/office/drawing/2014/main" id="{2457AEA6-BD51-23A8-D3AD-AB41CE4864BD}"/>
              </a:ext>
            </a:extLst>
          </p:cNvPr>
          <p:cNvSpPr txBox="1"/>
          <p:nvPr/>
        </p:nvSpPr>
        <p:spPr>
          <a:xfrm>
            <a:off x="5161101" y="4871835"/>
            <a:ext cx="7701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Online predators</a:t>
            </a:r>
          </a:p>
        </p:txBody>
      </p:sp>
      <p:sp>
        <p:nvSpPr>
          <p:cNvPr id="176" name="TextBox 175">
            <a:extLst>
              <a:ext uri="{FF2B5EF4-FFF2-40B4-BE49-F238E27FC236}">
                <a16:creationId xmlns:a16="http://schemas.microsoft.com/office/drawing/2014/main" id="{D693D61D-D86E-6227-CEF2-8B7B8D21EBAD}"/>
              </a:ext>
            </a:extLst>
          </p:cNvPr>
          <p:cNvSpPr txBox="1"/>
          <p:nvPr/>
        </p:nvSpPr>
        <p:spPr>
          <a:xfrm>
            <a:off x="4494604" y="5068110"/>
            <a:ext cx="7701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Tolerance </a:t>
            </a:r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id="{74AFF9AB-D38C-C61D-D7A6-F48A80FC292D}"/>
              </a:ext>
            </a:extLst>
          </p:cNvPr>
          <p:cNvSpPr txBox="1"/>
          <p:nvPr/>
        </p:nvSpPr>
        <p:spPr>
          <a:xfrm>
            <a:off x="3130717" y="5626966"/>
            <a:ext cx="7701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Wellbeing</a:t>
            </a:r>
          </a:p>
        </p:txBody>
      </p:sp>
      <p:sp>
        <p:nvSpPr>
          <p:cNvPr id="179" name="TextBox 178">
            <a:extLst>
              <a:ext uri="{FF2B5EF4-FFF2-40B4-BE49-F238E27FC236}">
                <a16:creationId xmlns:a16="http://schemas.microsoft.com/office/drawing/2014/main" id="{59A918E2-A20F-5D3A-435A-A582BBD5434E}"/>
              </a:ext>
            </a:extLst>
          </p:cNvPr>
          <p:cNvSpPr txBox="1"/>
          <p:nvPr/>
        </p:nvSpPr>
        <p:spPr>
          <a:xfrm>
            <a:off x="2907654" y="5088885"/>
            <a:ext cx="7701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Mindfulness</a:t>
            </a:r>
          </a:p>
        </p:txBody>
      </p:sp>
      <p:sp>
        <p:nvSpPr>
          <p:cNvPr id="180" name="TextBox 179">
            <a:extLst>
              <a:ext uri="{FF2B5EF4-FFF2-40B4-BE49-F238E27FC236}">
                <a16:creationId xmlns:a16="http://schemas.microsoft.com/office/drawing/2014/main" id="{B380C1BF-238C-1CC9-86A0-BB2D50283468}"/>
              </a:ext>
            </a:extLst>
          </p:cNvPr>
          <p:cNvSpPr txBox="1"/>
          <p:nvPr/>
        </p:nvSpPr>
        <p:spPr>
          <a:xfrm>
            <a:off x="2496038" y="5578920"/>
            <a:ext cx="7701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Self-awareness</a:t>
            </a:r>
          </a:p>
        </p:txBody>
      </p:sp>
      <p:sp>
        <p:nvSpPr>
          <p:cNvPr id="181" name="TextBox 180">
            <a:extLst>
              <a:ext uri="{FF2B5EF4-FFF2-40B4-BE49-F238E27FC236}">
                <a16:creationId xmlns:a16="http://schemas.microsoft.com/office/drawing/2014/main" id="{1065FDB9-FC97-F547-4D22-36A6D683681E}"/>
              </a:ext>
            </a:extLst>
          </p:cNvPr>
          <p:cNvSpPr txBox="1"/>
          <p:nvPr/>
        </p:nvSpPr>
        <p:spPr>
          <a:xfrm>
            <a:off x="2273153" y="4994813"/>
            <a:ext cx="7701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Emotions</a:t>
            </a:r>
          </a:p>
        </p:txBody>
      </p:sp>
      <p:sp>
        <p:nvSpPr>
          <p:cNvPr id="182" name="TextBox 181">
            <a:extLst>
              <a:ext uri="{FF2B5EF4-FFF2-40B4-BE49-F238E27FC236}">
                <a16:creationId xmlns:a16="http://schemas.microsoft.com/office/drawing/2014/main" id="{F435FDBF-B096-F32A-F489-B31805C1A782}"/>
              </a:ext>
            </a:extLst>
          </p:cNvPr>
          <p:cNvSpPr txBox="1"/>
          <p:nvPr/>
        </p:nvSpPr>
        <p:spPr>
          <a:xfrm>
            <a:off x="3471165" y="5985586"/>
            <a:ext cx="934885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00" b="1" dirty="0">
                <a:latin typeface="Gill Sans MT" panose="020B0502020104020203" pitchFamily="34" charset="0"/>
              </a:rPr>
              <a:t>Relationships and Sex Educations and ESafety</a:t>
            </a:r>
          </a:p>
        </p:txBody>
      </p:sp>
      <p:sp>
        <p:nvSpPr>
          <p:cNvPr id="183" name="TextBox 182">
            <a:extLst>
              <a:ext uri="{FF2B5EF4-FFF2-40B4-BE49-F238E27FC236}">
                <a16:creationId xmlns:a16="http://schemas.microsoft.com/office/drawing/2014/main" id="{1055ABB6-CA39-19CA-07DD-53C56BB5FD25}"/>
              </a:ext>
            </a:extLst>
          </p:cNvPr>
          <p:cNvSpPr txBox="1"/>
          <p:nvPr/>
        </p:nvSpPr>
        <p:spPr>
          <a:xfrm>
            <a:off x="3291975" y="4768204"/>
            <a:ext cx="893490" cy="27699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00" b="1" dirty="0">
                <a:latin typeface="Gill Sans MT" panose="020B0502020104020203" pitchFamily="34" charset="0"/>
              </a:rPr>
              <a:t>Health and well being</a:t>
            </a:r>
          </a:p>
        </p:txBody>
      </p:sp>
      <p:sp>
        <p:nvSpPr>
          <p:cNvPr id="184" name="TextBox 183">
            <a:extLst>
              <a:ext uri="{FF2B5EF4-FFF2-40B4-BE49-F238E27FC236}">
                <a16:creationId xmlns:a16="http://schemas.microsoft.com/office/drawing/2014/main" id="{5BF9B77E-5E73-47D2-4A54-F35569A11444}"/>
              </a:ext>
            </a:extLst>
          </p:cNvPr>
          <p:cNvSpPr txBox="1"/>
          <p:nvPr/>
        </p:nvSpPr>
        <p:spPr>
          <a:xfrm>
            <a:off x="876554" y="5597990"/>
            <a:ext cx="116015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Cancer awareness</a:t>
            </a:r>
          </a:p>
        </p:txBody>
      </p:sp>
      <p:sp>
        <p:nvSpPr>
          <p:cNvPr id="185" name="TextBox 184">
            <a:extLst>
              <a:ext uri="{FF2B5EF4-FFF2-40B4-BE49-F238E27FC236}">
                <a16:creationId xmlns:a16="http://schemas.microsoft.com/office/drawing/2014/main" id="{4BB1585C-10A5-3E9D-F963-5153222048E2}"/>
              </a:ext>
            </a:extLst>
          </p:cNvPr>
          <p:cNvSpPr txBox="1"/>
          <p:nvPr/>
        </p:nvSpPr>
        <p:spPr>
          <a:xfrm>
            <a:off x="789176" y="5079735"/>
            <a:ext cx="116015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Vaping</a:t>
            </a:r>
          </a:p>
        </p:txBody>
      </p:sp>
      <p:sp>
        <p:nvSpPr>
          <p:cNvPr id="186" name="TextBox 185">
            <a:extLst>
              <a:ext uri="{FF2B5EF4-FFF2-40B4-BE49-F238E27FC236}">
                <a16:creationId xmlns:a16="http://schemas.microsoft.com/office/drawing/2014/main" id="{298D67C3-9F49-7FED-EEC5-984C44147D6B}"/>
              </a:ext>
            </a:extLst>
          </p:cNvPr>
          <p:cNvSpPr txBox="1"/>
          <p:nvPr/>
        </p:nvSpPr>
        <p:spPr>
          <a:xfrm>
            <a:off x="-35166" y="5513001"/>
            <a:ext cx="116015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Nicotine addiction</a:t>
            </a:r>
          </a:p>
        </p:txBody>
      </p:sp>
      <p:sp>
        <p:nvSpPr>
          <p:cNvPr id="187" name="TextBox 186">
            <a:extLst>
              <a:ext uri="{FF2B5EF4-FFF2-40B4-BE49-F238E27FC236}">
                <a16:creationId xmlns:a16="http://schemas.microsoft.com/office/drawing/2014/main" id="{D67E7FFE-8033-5C6F-2972-044A6925911E}"/>
              </a:ext>
            </a:extLst>
          </p:cNvPr>
          <p:cNvSpPr txBox="1"/>
          <p:nvPr/>
        </p:nvSpPr>
        <p:spPr>
          <a:xfrm>
            <a:off x="-53948" y="4984178"/>
            <a:ext cx="69180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Pregnancy</a:t>
            </a:r>
          </a:p>
        </p:txBody>
      </p:sp>
      <p:sp>
        <p:nvSpPr>
          <p:cNvPr id="188" name="TextBox 187">
            <a:extLst>
              <a:ext uri="{FF2B5EF4-FFF2-40B4-BE49-F238E27FC236}">
                <a16:creationId xmlns:a16="http://schemas.microsoft.com/office/drawing/2014/main" id="{32FA5BDA-EDDA-0AE3-449C-AD4B3BCE116C}"/>
              </a:ext>
            </a:extLst>
          </p:cNvPr>
          <p:cNvSpPr txBox="1"/>
          <p:nvPr/>
        </p:nvSpPr>
        <p:spPr>
          <a:xfrm>
            <a:off x="576947" y="4838931"/>
            <a:ext cx="116015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Parenting</a:t>
            </a:r>
          </a:p>
        </p:txBody>
      </p:sp>
      <p:sp>
        <p:nvSpPr>
          <p:cNvPr id="189" name="TextBox 188">
            <a:extLst>
              <a:ext uri="{FF2B5EF4-FFF2-40B4-BE49-F238E27FC236}">
                <a16:creationId xmlns:a16="http://schemas.microsoft.com/office/drawing/2014/main" id="{CA7337B7-0662-D51A-0133-65B90BE053DB}"/>
              </a:ext>
            </a:extLst>
          </p:cNvPr>
          <p:cNvSpPr txBox="1"/>
          <p:nvPr/>
        </p:nvSpPr>
        <p:spPr>
          <a:xfrm>
            <a:off x="-258652" y="4299352"/>
            <a:ext cx="116015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Behaviour</a:t>
            </a:r>
          </a:p>
        </p:txBody>
      </p:sp>
      <p:sp>
        <p:nvSpPr>
          <p:cNvPr id="190" name="TextBox 189">
            <a:extLst>
              <a:ext uri="{FF2B5EF4-FFF2-40B4-BE49-F238E27FC236}">
                <a16:creationId xmlns:a16="http://schemas.microsoft.com/office/drawing/2014/main" id="{C02FE256-DC6A-8BD5-7EA2-694051B5100F}"/>
              </a:ext>
            </a:extLst>
          </p:cNvPr>
          <p:cNvSpPr txBox="1"/>
          <p:nvPr/>
        </p:nvSpPr>
        <p:spPr>
          <a:xfrm>
            <a:off x="126940" y="3682238"/>
            <a:ext cx="910735" cy="3385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>
                <a:latin typeface="Gill Sans MT" panose="020B0502020104020203" pitchFamily="34" charset="0"/>
              </a:rPr>
              <a:t>Living In the wider world</a:t>
            </a:r>
          </a:p>
        </p:txBody>
      </p:sp>
      <p:sp>
        <p:nvSpPr>
          <p:cNvPr id="1025" name="TextBox 1024">
            <a:extLst>
              <a:ext uri="{FF2B5EF4-FFF2-40B4-BE49-F238E27FC236}">
                <a16:creationId xmlns:a16="http://schemas.microsoft.com/office/drawing/2014/main" id="{D2960800-3B9F-EE0D-0ED3-E93A027F84BF}"/>
              </a:ext>
            </a:extLst>
          </p:cNvPr>
          <p:cNvSpPr txBox="1"/>
          <p:nvPr/>
        </p:nvSpPr>
        <p:spPr>
          <a:xfrm>
            <a:off x="1007950" y="4470028"/>
            <a:ext cx="116015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Vocational Qualities</a:t>
            </a:r>
          </a:p>
        </p:txBody>
      </p:sp>
      <p:sp>
        <p:nvSpPr>
          <p:cNvPr id="1028" name="TextBox 1027">
            <a:extLst>
              <a:ext uri="{FF2B5EF4-FFF2-40B4-BE49-F238E27FC236}">
                <a16:creationId xmlns:a16="http://schemas.microsoft.com/office/drawing/2014/main" id="{0A295FED-9251-C32F-4AAD-93C89520B5B9}"/>
              </a:ext>
            </a:extLst>
          </p:cNvPr>
          <p:cNvSpPr txBox="1"/>
          <p:nvPr/>
        </p:nvSpPr>
        <p:spPr>
          <a:xfrm>
            <a:off x="721342" y="3843658"/>
            <a:ext cx="116015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Gangs</a:t>
            </a:r>
          </a:p>
        </p:txBody>
      </p:sp>
      <p:sp>
        <p:nvSpPr>
          <p:cNvPr id="1042" name="TextBox 1041">
            <a:extLst>
              <a:ext uri="{FF2B5EF4-FFF2-40B4-BE49-F238E27FC236}">
                <a16:creationId xmlns:a16="http://schemas.microsoft.com/office/drawing/2014/main" id="{73845FE6-CA49-D8FE-D83C-05BC0EEDBBED}"/>
              </a:ext>
            </a:extLst>
          </p:cNvPr>
          <p:cNvSpPr txBox="1"/>
          <p:nvPr/>
        </p:nvSpPr>
        <p:spPr>
          <a:xfrm>
            <a:off x="1087416" y="3767138"/>
            <a:ext cx="116015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Finance </a:t>
            </a:r>
          </a:p>
        </p:txBody>
      </p:sp>
      <p:sp>
        <p:nvSpPr>
          <p:cNvPr id="1043" name="TextBox 1042">
            <a:extLst>
              <a:ext uri="{FF2B5EF4-FFF2-40B4-BE49-F238E27FC236}">
                <a16:creationId xmlns:a16="http://schemas.microsoft.com/office/drawing/2014/main" id="{F0898F81-FE77-A104-2DD4-325CE10115A4}"/>
              </a:ext>
            </a:extLst>
          </p:cNvPr>
          <p:cNvSpPr txBox="1"/>
          <p:nvPr/>
        </p:nvSpPr>
        <p:spPr>
          <a:xfrm>
            <a:off x="2313474" y="4363402"/>
            <a:ext cx="116015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Budgeting</a:t>
            </a:r>
          </a:p>
        </p:txBody>
      </p:sp>
      <p:sp>
        <p:nvSpPr>
          <p:cNvPr id="1045" name="TextBox 1044">
            <a:extLst>
              <a:ext uri="{FF2B5EF4-FFF2-40B4-BE49-F238E27FC236}">
                <a16:creationId xmlns:a16="http://schemas.microsoft.com/office/drawing/2014/main" id="{D2F0A509-E16A-7677-C2EB-FF401BC709BD}"/>
              </a:ext>
            </a:extLst>
          </p:cNvPr>
          <p:cNvSpPr txBox="1"/>
          <p:nvPr/>
        </p:nvSpPr>
        <p:spPr>
          <a:xfrm>
            <a:off x="1591104" y="3813176"/>
            <a:ext cx="116015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Tax + saving</a:t>
            </a:r>
          </a:p>
        </p:txBody>
      </p:sp>
      <p:sp>
        <p:nvSpPr>
          <p:cNvPr id="1047" name="TextBox 1046">
            <a:extLst>
              <a:ext uri="{FF2B5EF4-FFF2-40B4-BE49-F238E27FC236}">
                <a16:creationId xmlns:a16="http://schemas.microsoft.com/office/drawing/2014/main" id="{78320627-E8AA-9BBD-F10C-EB95E6D05244}"/>
              </a:ext>
            </a:extLst>
          </p:cNvPr>
          <p:cNvSpPr txBox="1"/>
          <p:nvPr/>
        </p:nvSpPr>
        <p:spPr>
          <a:xfrm>
            <a:off x="2893228" y="4406368"/>
            <a:ext cx="116015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Gangs</a:t>
            </a:r>
          </a:p>
        </p:txBody>
      </p:sp>
      <p:sp>
        <p:nvSpPr>
          <p:cNvPr id="1049" name="TextBox 1048">
            <a:extLst>
              <a:ext uri="{FF2B5EF4-FFF2-40B4-BE49-F238E27FC236}">
                <a16:creationId xmlns:a16="http://schemas.microsoft.com/office/drawing/2014/main" id="{48384823-717E-3B82-660B-4CC73FB30694}"/>
              </a:ext>
            </a:extLst>
          </p:cNvPr>
          <p:cNvSpPr txBox="1"/>
          <p:nvPr/>
        </p:nvSpPr>
        <p:spPr>
          <a:xfrm>
            <a:off x="2742176" y="3856001"/>
            <a:ext cx="116015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Discrimination LGBT </a:t>
            </a:r>
          </a:p>
        </p:txBody>
      </p:sp>
      <p:sp>
        <p:nvSpPr>
          <p:cNvPr id="1051" name="TextBox 1050">
            <a:extLst>
              <a:ext uri="{FF2B5EF4-FFF2-40B4-BE49-F238E27FC236}">
                <a16:creationId xmlns:a16="http://schemas.microsoft.com/office/drawing/2014/main" id="{6398AE45-7A4F-5C45-AB15-1FA92500A3F2}"/>
              </a:ext>
            </a:extLst>
          </p:cNvPr>
          <p:cNvSpPr txBox="1"/>
          <p:nvPr/>
        </p:nvSpPr>
        <p:spPr>
          <a:xfrm>
            <a:off x="3378312" y="4522487"/>
            <a:ext cx="116015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Disability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B8150AE-1556-ED84-341D-BB82640D379D}"/>
              </a:ext>
            </a:extLst>
          </p:cNvPr>
          <p:cNvSpPr txBox="1"/>
          <p:nvPr/>
        </p:nvSpPr>
        <p:spPr>
          <a:xfrm>
            <a:off x="4352929" y="3522711"/>
            <a:ext cx="913365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00" b="1" dirty="0">
                <a:latin typeface="Gill Sans MT" panose="020B0502020104020203" pitchFamily="34" charset="0"/>
              </a:rPr>
              <a:t>Relationships and Sex Educations and ESafety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920BEB3-2599-B4BF-D2B8-F3126346CB57}"/>
              </a:ext>
            </a:extLst>
          </p:cNvPr>
          <p:cNvSpPr txBox="1"/>
          <p:nvPr/>
        </p:nvSpPr>
        <p:spPr>
          <a:xfrm>
            <a:off x="4993357" y="3884333"/>
            <a:ext cx="11021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Predators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741F42E-DFD1-B65C-BB1D-297348313A0F}"/>
              </a:ext>
            </a:extLst>
          </p:cNvPr>
          <p:cNvSpPr txBox="1"/>
          <p:nvPr/>
        </p:nvSpPr>
        <p:spPr>
          <a:xfrm>
            <a:off x="5420128" y="4392877"/>
            <a:ext cx="11021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Peer Pressure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5743198-F360-C5AE-1082-B20219960BA1}"/>
              </a:ext>
            </a:extLst>
          </p:cNvPr>
          <p:cNvSpPr txBox="1"/>
          <p:nvPr/>
        </p:nvSpPr>
        <p:spPr>
          <a:xfrm>
            <a:off x="3960418" y="4362169"/>
            <a:ext cx="11021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Bullying</a:t>
            </a:r>
            <a:r>
              <a:rPr lang="en-GB" sz="800" b="1" dirty="0">
                <a:latin typeface="Gill Sans MT" panose="020B0502020104020203" pitchFamily="34" charset="0"/>
              </a:rPr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7726FA5-661F-3771-C602-F24A7292ED8A}"/>
              </a:ext>
            </a:extLst>
          </p:cNvPr>
          <p:cNvSpPr txBox="1"/>
          <p:nvPr/>
        </p:nvSpPr>
        <p:spPr>
          <a:xfrm>
            <a:off x="5128223" y="3628616"/>
            <a:ext cx="116293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Bullying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F406E03-CD41-2E9A-7176-AF364BE56E87}"/>
              </a:ext>
            </a:extLst>
          </p:cNvPr>
          <p:cNvSpPr txBox="1"/>
          <p:nvPr/>
        </p:nvSpPr>
        <p:spPr>
          <a:xfrm>
            <a:off x="4617368" y="4399429"/>
            <a:ext cx="8382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Child sexual exploitation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A635DC9-94FA-8D5C-1368-BED419DE65CC}"/>
              </a:ext>
            </a:extLst>
          </p:cNvPr>
          <p:cNvSpPr txBox="1"/>
          <p:nvPr/>
        </p:nvSpPr>
        <p:spPr>
          <a:xfrm>
            <a:off x="5088804" y="3387760"/>
            <a:ext cx="11021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Eating Disorders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17C68B3-B821-9C6E-31B8-4E513B0716AF}"/>
              </a:ext>
            </a:extLst>
          </p:cNvPr>
          <p:cNvSpPr txBox="1"/>
          <p:nvPr/>
        </p:nvSpPr>
        <p:spPr>
          <a:xfrm>
            <a:off x="5824027" y="2796526"/>
            <a:ext cx="11021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Domestic abuse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0059846F-42E2-128E-4A33-499EE4DE391F}"/>
              </a:ext>
            </a:extLst>
          </p:cNvPr>
          <p:cNvSpPr txBox="1"/>
          <p:nvPr/>
        </p:nvSpPr>
        <p:spPr>
          <a:xfrm>
            <a:off x="5158568" y="2505966"/>
            <a:ext cx="11021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	Conflict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396A7FCE-F6B3-83E8-2285-7D0718E155EA}"/>
              </a:ext>
            </a:extLst>
          </p:cNvPr>
          <p:cNvSpPr txBox="1"/>
          <p:nvPr/>
        </p:nvSpPr>
        <p:spPr>
          <a:xfrm>
            <a:off x="4787324" y="2618610"/>
            <a:ext cx="11021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Relationships</a:t>
            </a: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82B3A886-DF38-B398-8708-6A930C81B781}"/>
              </a:ext>
            </a:extLst>
          </p:cNvPr>
          <p:cNvSpPr txBox="1"/>
          <p:nvPr/>
        </p:nvSpPr>
        <p:spPr>
          <a:xfrm>
            <a:off x="694368" y="2349159"/>
            <a:ext cx="95964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Employability</a:t>
            </a:r>
          </a:p>
        </p:txBody>
      </p:sp>
      <p:sp>
        <p:nvSpPr>
          <p:cNvPr id="142" name="TextBox 141">
            <a:extLst>
              <a:ext uri="{FF2B5EF4-FFF2-40B4-BE49-F238E27FC236}">
                <a16:creationId xmlns:a16="http://schemas.microsoft.com/office/drawing/2014/main" id="{DC2C2F15-0576-2D7D-B9BF-019E1CD17537}"/>
              </a:ext>
            </a:extLst>
          </p:cNvPr>
          <p:cNvSpPr txBox="1"/>
          <p:nvPr/>
        </p:nvSpPr>
        <p:spPr>
          <a:xfrm>
            <a:off x="5872161" y="2135067"/>
            <a:ext cx="803268" cy="3385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>
                <a:latin typeface="Gill Sans MT" panose="020B0502020104020203" pitchFamily="34" charset="0"/>
              </a:rPr>
              <a:t>Health and Well Being </a:t>
            </a:r>
          </a:p>
        </p:txBody>
      </p:sp>
      <p:sp>
        <p:nvSpPr>
          <p:cNvPr id="151" name="TextBox 150">
            <a:extLst>
              <a:ext uri="{FF2B5EF4-FFF2-40B4-BE49-F238E27FC236}">
                <a16:creationId xmlns:a16="http://schemas.microsoft.com/office/drawing/2014/main" id="{EC28E7B2-577B-0944-C271-B7526289F3D8}"/>
              </a:ext>
            </a:extLst>
          </p:cNvPr>
          <p:cNvSpPr txBox="1"/>
          <p:nvPr/>
        </p:nvSpPr>
        <p:spPr>
          <a:xfrm>
            <a:off x="5818080" y="4097696"/>
            <a:ext cx="116293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Body Images</a:t>
            </a:r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5F9E7389-9136-3928-D8FA-F9FE4D13EBA2}"/>
              </a:ext>
            </a:extLst>
          </p:cNvPr>
          <p:cNvSpPr txBox="1"/>
          <p:nvPr/>
        </p:nvSpPr>
        <p:spPr>
          <a:xfrm>
            <a:off x="4096097" y="3108811"/>
            <a:ext cx="116293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LGBT+</a:t>
            </a:r>
          </a:p>
        </p:txBody>
      </p:sp>
      <p:sp>
        <p:nvSpPr>
          <p:cNvPr id="165" name="TextBox 164">
            <a:extLst>
              <a:ext uri="{FF2B5EF4-FFF2-40B4-BE49-F238E27FC236}">
                <a16:creationId xmlns:a16="http://schemas.microsoft.com/office/drawing/2014/main" id="{8A3E4345-AF30-118C-1B7B-098DB21671E8}"/>
              </a:ext>
            </a:extLst>
          </p:cNvPr>
          <p:cNvSpPr txBox="1"/>
          <p:nvPr/>
        </p:nvSpPr>
        <p:spPr>
          <a:xfrm>
            <a:off x="4273012" y="2373936"/>
            <a:ext cx="116293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Diversity</a:t>
            </a:r>
          </a:p>
        </p:txBody>
      </p:sp>
      <p:sp>
        <p:nvSpPr>
          <p:cNvPr id="166" name="TextBox 165">
            <a:extLst>
              <a:ext uri="{FF2B5EF4-FFF2-40B4-BE49-F238E27FC236}">
                <a16:creationId xmlns:a16="http://schemas.microsoft.com/office/drawing/2014/main" id="{E41EEA54-AD16-5042-70B7-BFAF0F27252B}"/>
              </a:ext>
            </a:extLst>
          </p:cNvPr>
          <p:cNvSpPr txBox="1"/>
          <p:nvPr/>
        </p:nvSpPr>
        <p:spPr>
          <a:xfrm>
            <a:off x="3784908" y="2404096"/>
            <a:ext cx="11021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Alcohol</a:t>
            </a:r>
          </a:p>
        </p:txBody>
      </p:sp>
      <p:sp>
        <p:nvSpPr>
          <p:cNvPr id="167" name="TextBox 166">
            <a:extLst>
              <a:ext uri="{FF2B5EF4-FFF2-40B4-BE49-F238E27FC236}">
                <a16:creationId xmlns:a16="http://schemas.microsoft.com/office/drawing/2014/main" id="{00A419AC-5FDE-5BD7-ED07-548F7639867F}"/>
              </a:ext>
            </a:extLst>
          </p:cNvPr>
          <p:cNvSpPr txBox="1"/>
          <p:nvPr/>
        </p:nvSpPr>
        <p:spPr>
          <a:xfrm>
            <a:off x="3409360" y="3137392"/>
            <a:ext cx="11021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Drugs</a:t>
            </a:r>
          </a:p>
        </p:txBody>
      </p:sp>
      <p:sp>
        <p:nvSpPr>
          <p:cNvPr id="168" name="TextBox 167">
            <a:extLst>
              <a:ext uri="{FF2B5EF4-FFF2-40B4-BE49-F238E27FC236}">
                <a16:creationId xmlns:a16="http://schemas.microsoft.com/office/drawing/2014/main" id="{68833EFD-1D97-F320-EBE9-86EEB5815181}"/>
              </a:ext>
            </a:extLst>
          </p:cNvPr>
          <p:cNvSpPr txBox="1"/>
          <p:nvPr/>
        </p:nvSpPr>
        <p:spPr>
          <a:xfrm>
            <a:off x="3122593" y="2433950"/>
            <a:ext cx="11021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Substance Abuse </a:t>
            </a:r>
          </a:p>
        </p:txBody>
      </p:sp>
      <p:sp>
        <p:nvSpPr>
          <p:cNvPr id="173" name="TextBox 172">
            <a:extLst>
              <a:ext uri="{FF2B5EF4-FFF2-40B4-BE49-F238E27FC236}">
                <a16:creationId xmlns:a16="http://schemas.microsoft.com/office/drawing/2014/main" id="{6C3B8993-3352-BD30-FCF6-184881BA6242}"/>
              </a:ext>
            </a:extLst>
          </p:cNvPr>
          <p:cNvSpPr txBox="1"/>
          <p:nvPr/>
        </p:nvSpPr>
        <p:spPr>
          <a:xfrm>
            <a:off x="3002962" y="3167700"/>
            <a:ext cx="11021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Law</a:t>
            </a:r>
          </a:p>
        </p:txBody>
      </p:sp>
      <p:sp>
        <p:nvSpPr>
          <p:cNvPr id="174" name="TextBox 173">
            <a:extLst>
              <a:ext uri="{FF2B5EF4-FFF2-40B4-BE49-F238E27FC236}">
                <a16:creationId xmlns:a16="http://schemas.microsoft.com/office/drawing/2014/main" id="{CC37D4C6-410C-CE50-A239-A20E620C413D}"/>
              </a:ext>
            </a:extLst>
          </p:cNvPr>
          <p:cNvSpPr txBox="1"/>
          <p:nvPr/>
        </p:nvSpPr>
        <p:spPr>
          <a:xfrm>
            <a:off x="2908818" y="2664052"/>
            <a:ext cx="11021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Mental health</a:t>
            </a:r>
          </a:p>
        </p:txBody>
      </p:sp>
      <p:sp>
        <p:nvSpPr>
          <p:cNvPr id="175" name="TextBox 174">
            <a:extLst>
              <a:ext uri="{FF2B5EF4-FFF2-40B4-BE49-F238E27FC236}">
                <a16:creationId xmlns:a16="http://schemas.microsoft.com/office/drawing/2014/main" id="{53B0C331-9F51-DF82-6482-93CFB5818B29}"/>
              </a:ext>
            </a:extLst>
          </p:cNvPr>
          <p:cNvSpPr txBox="1"/>
          <p:nvPr/>
        </p:nvSpPr>
        <p:spPr>
          <a:xfrm>
            <a:off x="2804814" y="3198249"/>
            <a:ext cx="923321" cy="2200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Stress</a:t>
            </a:r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id="{7421A54E-0FDE-F4F1-007C-4A06BBDB5B8E}"/>
              </a:ext>
            </a:extLst>
          </p:cNvPr>
          <p:cNvSpPr txBox="1"/>
          <p:nvPr/>
        </p:nvSpPr>
        <p:spPr>
          <a:xfrm>
            <a:off x="2395036" y="2436933"/>
            <a:ext cx="11021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Anxiety</a:t>
            </a:r>
          </a:p>
        </p:txBody>
      </p:sp>
      <p:sp>
        <p:nvSpPr>
          <p:cNvPr id="191" name="TextBox 190">
            <a:extLst>
              <a:ext uri="{FF2B5EF4-FFF2-40B4-BE49-F238E27FC236}">
                <a16:creationId xmlns:a16="http://schemas.microsoft.com/office/drawing/2014/main" id="{31F04F8E-7996-F560-5177-AFA47ADA0D65}"/>
              </a:ext>
            </a:extLst>
          </p:cNvPr>
          <p:cNvSpPr txBox="1"/>
          <p:nvPr/>
        </p:nvSpPr>
        <p:spPr>
          <a:xfrm>
            <a:off x="2173753" y="3313871"/>
            <a:ext cx="11021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Mindset</a:t>
            </a:r>
          </a:p>
        </p:txBody>
      </p:sp>
      <p:sp>
        <p:nvSpPr>
          <p:cNvPr id="1024" name="TextBox 1023">
            <a:extLst>
              <a:ext uri="{FF2B5EF4-FFF2-40B4-BE49-F238E27FC236}">
                <a16:creationId xmlns:a16="http://schemas.microsoft.com/office/drawing/2014/main" id="{89D5334C-5B12-45A1-7281-142AEA8EF446}"/>
              </a:ext>
            </a:extLst>
          </p:cNvPr>
          <p:cNvSpPr txBox="1"/>
          <p:nvPr/>
        </p:nvSpPr>
        <p:spPr>
          <a:xfrm>
            <a:off x="139788" y="3327889"/>
            <a:ext cx="11021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Vaccination</a:t>
            </a:r>
          </a:p>
        </p:txBody>
      </p:sp>
      <p:sp>
        <p:nvSpPr>
          <p:cNvPr id="1032" name="TextBox 1031">
            <a:extLst>
              <a:ext uri="{FF2B5EF4-FFF2-40B4-BE49-F238E27FC236}">
                <a16:creationId xmlns:a16="http://schemas.microsoft.com/office/drawing/2014/main" id="{7AD867F7-2DE7-90A5-9211-AB1C452CEA1D}"/>
              </a:ext>
            </a:extLst>
          </p:cNvPr>
          <p:cNvSpPr txBox="1"/>
          <p:nvPr/>
        </p:nvSpPr>
        <p:spPr>
          <a:xfrm>
            <a:off x="1065988" y="3128312"/>
            <a:ext cx="11021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Organ</a:t>
            </a:r>
          </a:p>
        </p:txBody>
      </p:sp>
      <p:sp>
        <p:nvSpPr>
          <p:cNvPr id="1033" name="TextBox 1032">
            <a:extLst>
              <a:ext uri="{FF2B5EF4-FFF2-40B4-BE49-F238E27FC236}">
                <a16:creationId xmlns:a16="http://schemas.microsoft.com/office/drawing/2014/main" id="{F1151DA0-306C-E6CB-76E0-F7099D89FEB4}"/>
              </a:ext>
            </a:extLst>
          </p:cNvPr>
          <p:cNvSpPr txBox="1"/>
          <p:nvPr/>
        </p:nvSpPr>
        <p:spPr>
          <a:xfrm>
            <a:off x="1261493" y="2618434"/>
            <a:ext cx="11021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Blood</a:t>
            </a:r>
          </a:p>
        </p:txBody>
      </p:sp>
      <p:sp>
        <p:nvSpPr>
          <p:cNvPr id="1034" name="TextBox 1033">
            <a:extLst>
              <a:ext uri="{FF2B5EF4-FFF2-40B4-BE49-F238E27FC236}">
                <a16:creationId xmlns:a16="http://schemas.microsoft.com/office/drawing/2014/main" id="{75F4C101-2F97-CE49-5250-5FEE259E9AA9}"/>
              </a:ext>
            </a:extLst>
          </p:cNvPr>
          <p:cNvSpPr txBox="1"/>
          <p:nvPr/>
        </p:nvSpPr>
        <p:spPr>
          <a:xfrm>
            <a:off x="692474" y="2619858"/>
            <a:ext cx="11021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Stem cell</a:t>
            </a:r>
          </a:p>
          <a:p>
            <a:pPr algn="ctr"/>
            <a:endParaRPr lang="en-GB" sz="800" dirty="0">
              <a:latin typeface="Gill Sans MT" panose="020B0502020104020203" pitchFamily="34" charset="0"/>
            </a:endParaRPr>
          </a:p>
        </p:txBody>
      </p:sp>
      <p:sp>
        <p:nvSpPr>
          <p:cNvPr id="1035" name="TextBox 1034">
            <a:extLst>
              <a:ext uri="{FF2B5EF4-FFF2-40B4-BE49-F238E27FC236}">
                <a16:creationId xmlns:a16="http://schemas.microsoft.com/office/drawing/2014/main" id="{E97D9B78-9AA5-B598-31D5-971C796E80AD}"/>
              </a:ext>
            </a:extLst>
          </p:cNvPr>
          <p:cNvSpPr txBox="1"/>
          <p:nvPr/>
        </p:nvSpPr>
        <p:spPr>
          <a:xfrm>
            <a:off x="1671125" y="2548361"/>
            <a:ext cx="11021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Self-harm</a:t>
            </a:r>
          </a:p>
        </p:txBody>
      </p:sp>
      <p:sp>
        <p:nvSpPr>
          <p:cNvPr id="1036" name="TextBox 1035">
            <a:extLst>
              <a:ext uri="{FF2B5EF4-FFF2-40B4-BE49-F238E27FC236}">
                <a16:creationId xmlns:a16="http://schemas.microsoft.com/office/drawing/2014/main" id="{12780890-9622-7C6B-B81E-35D7E7CBF825}"/>
              </a:ext>
            </a:extLst>
          </p:cNvPr>
          <p:cNvSpPr txBox="1"/>
          <p:nvPr/>
        </p:nvSpPr>
        <p:spPr>
          <a:xfrm>
            <a:off x="15566" y="2994373"/>
            <a:ext cx="11021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Personal safety</a:t>
            </a:r>
          </a:p>
        </p:txBody>
      </p:sp>
      <p:sp>
        <p:nvSpPr>
          <p:cNvPr id="1037" name="TextBox 1036">
            <a:extLst>
              <a:ext uri="{FF2B5EF4-FFF2-40B4-BE49-F238E27FC236}">
                <a16:creationId xmlns:a16="http://schemas.microsoft.com/office/drawing/2014/main" id="{3D8B6B3C-E11F-3DC8-19A0-BB930BB6DA0F}"/>
              </a:ext>
            </a:extLst>
          </p:cNvPr>
          <p:cNvSpPr txBox="1"/>
          <p:nvPr/>
        </p:nvSpPr>
        <p:spPr>
          <a:xfrm>
            <a:off x="1575356" y="3269867"/>
            <a:ext cx="11021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Acid attacks</a:t>
            </a:r>
          </a:p>
        </p:txBody>
      </p:sp>
      <p:sp>
        <p:nvSpPr>
          <p:cNvPr id="1038" name="TextBox 1037">
            <a:extLst>
              <a:ext uri="{FF2B5EF4-FFF2-40B4-BE49-F238E27FC236}">
                <a16:creationId xmlns:a16="http://schemas.microsoft.com/office/drawing/2014/main" id="{8FA0C9DF-6BB8-BDAE-48C9-B77C517F98A7}"/>
              </a:ext>
            </a:extLst>
          </p:cNvPr>
          <p:cNvSpPr txBox="1"/>
          <p:nvPr/>
        </p:nvSpPr>
        <p:spPr>
          <a:xfrm>
            <a:off x="13276" y="2680444"/>
            <a:ext cx="6378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Workplace skill</a:t>
            </a:r>
          </a:p>
        </p:txBody>
      </p:sp>
      <p:sp>
        <p:nvSpPr>
          <p:cNvPr id="1039" name="TextBox 1038">
            <a:extLst>
              <a:ext uri="{FF2B5EF4-FFF2-40B4-BE49-F238E27FC236}">
                <a16:creationId xmlns:a16="http://schemas.microsoft.com/office/drawing/2014/main" id="{70FC7D39-8CB1-B187-DAF7-1C00C0A07B42}"/>
              </a:ext>
            </a:extLst>
          </p:cNvPr>
          <p:cNvSpPr txBox="1"/>
          <p:nvPr/>
        </p:nvSpPr>
        <p:spPr>
          <a:xfrm>
            <a:off x="781671" y="2069210"/>
            <a:ext cx="95964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Personal Finance</a:t>
            </a:r>
          </a:p>
        </p:txBody>
      </p:sp>
      <p:sp>
        <p:nvSpPr>
          <p:cNvPr id="1040" name="TextBox 1039">
            <a:extLst>
              <a:ext uri="{FF2B5EF4-FFF2-40B4-BE49-F238E27FC236}">
                <a16:creationId xmlns:a16="http://schemas.microsoft.com/office/drawing/2014/main" id="{0D4CAF87-C58E-254E-2BED-BBB35C346CFA}"/>
              </a:ext>
            </a:extLst>
          </p:cNvPr>
          <p:cNvSpPr txBox="1"/>
          <p:nvPr/>
        </p:nvSpPr>
        <p:spPr>
          <a:xfrm>
            <a:off x="-65373" y="1588877"/>
            <a:ext cx="95964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Avoiding debt</a:t>
            </a:r>
          </a:p>
        </p:txBody>
      </p:sp>
      <p:sp>
        <p:nvSpPr>
          <p:cNvPr id="1041" name="TextBox 1040">
            <a:extLst>
              <a:ext uri="{FF2B5EF4-FFF2-40B4-BE49-F238E27FC236}">
                <a16:creationId xmlns:a16="http://schemas.microsoft.com/office/drawing/2014/main" id="{CE2401CE-60A6-D0DF-7FC9-F0FD240B6799}"/>
              </a:ext>
            </a:extLst>
          </p:cNvPr>
          <p:cNvSpPr txBox="1"/>
          <p:nvPr/>
        </p:nvSpPr>
        <p:spPr>
          <a:xfrm>
            <a:off x="261387" y="1372828"/>
            <a:ext cx="95964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County Lines</a:t>
            </a:r>
          </a:p>
        </p:txBody>
      </p:sp>
      <p:sp>
        <p:nvSpPr>
          <p:cNvPr id="1044" name="TextBox 1043">
            <a:extLst>
              <a:ext uri="{FF2B5EF4-FFF2-40B4-BE49-F238E27FC236}">
                <a16:creationId xmlns:a16="http://schemas.microsoft.com/office/drawing/2014/main" id="{D664B368-EC78-AA2D-8903-D87B230A9F59}"/>
              </a:ext>
            </a:extLst>
          </p:cNvPr>
          <p:cNvSpPr txBox="1"/>
          <p:nvPr/>
        </p:nvSpPr>
        <p:spPr>
          <a:xfrm>
            <a:off x="862872" y="1366967"/>
            <a:ext cx="95964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Law </a:t>
            </a:r>
          </a:p>
        </p:txBody>
      </p:sp>
      <p:sp>
        <p:nvSpPr>
          <p:cNvPr id="1046" name="TextBox 1045">
            <a:extLst>
              <a:ext uri="{FF2B5EF4-FFF2-40B4-BE49-F238E27FC236}">
                <a16:creationId xmlns:a16="http://schemas.microsoft.com/office/drawing/2014/main" id="{5BD36DC3-D94D-74BC-28A4-27F74436088A}"/>
              </a:ext>
            </a:extLst>
          </p:cNvPr>
          <p:cNvSpPr txBox="1"/>
          <p:nvPr/>
        </p:nvSpPr>
        <p:spPr>
          <a:xfrm>
            <a:off x="1450346" y="1870897"/>
            <a:ext cx="95964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Knife crime </a:t>
            </a:r>
          </a:p>
        </p:txBody>
      </p:sp>
      <p:sp>
        <p:nvSpPr>
          <p:cNvPr id="1050" name="TextBox 1049">
            <a:extLst>
              <a:ext uri="{FF2B5EF4-FFF2-40B4-BE49-F238E27FC236}">
                <a16:creationId xmlns:a16="http://schemas.microsoft.com/office/drawing/2014/main" id="{C086CFB9-9DF8-3DE4-AE53-D4B57F332E76}"/>
              </a:ext>
            </a:extLst>
          </p:cNvPr>
          <p:cNvSpPr txBox="1"/>
          <p:nvPr/>
        </p:nvSpPr>
        <p:spPr>
          <a:xfrm>
            <a:off x="1819129" y="1359044"/>
            <a:ext cx="95964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Youth offenders</a:t>
            </a:r>
          </a:p>
        </p:txBody>
      </p:sp>
      <p:sp>
        <p:nvSpPr>
          <p:cNvPr id="1053" name="TextBox 1052">
            <a:extLst>
              <a:ext uri="{FF2B5EF4-FFF2-40B4-BE49-F238E27FC236}">
                <a16:creationId xmlns:a16="http://schemas.microsoft.com/office/drawing/2014/main" id="{A672175F-7176-5511-3B20-5561BA9605F4}"/>
              </a:ext>
            </a:extLst>
          </p:cNvPr>
          <p:cNvSpPr txBox="1"/>
          <p:nvPr/>
        </p:nvSpPr>
        <p:spPr>
          <a:xfrm>
            <a:off x="2293596" y="1909051"/>
            <a:ext cx="95964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Sustainability</a:t>
            </a:r>
          </a:p>
        </p:txBody>
      </p:sp>
      <p:sp>
        <p:nvSpPr>
          <p:cNvPr id="1054" name="TextBox 1053">
            <a:extLst>
              <a:ext uri="{FF2B5EF4-FFF2-40B4-BE49-F238E27FC236}">
                <a16:creationId xmlns:a16="http://schemas.microsoft.com/office/drawing/2014/main" id="{906B2791-8500-6704-38BE-95A7F4C50CEB}"/>
              </a:ext>
            </a:extLst>
          </p:cNvPr>
          <p:cNvSpPr txBox="1"/>
          <p:nvPr/>
        </p:nvSpPr>
        <p:spPr>
          <a:xfrm>
            <a:off x="5078527" y="2343528"/>
            <a:ext cx="95964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Careers</a:t>
            </a:r>
          </a:p>
        </p:txBody>
      </p:sp>
      <p:sp>
        <p:nvSpPr>
          <p:cNvPr id="1055" name="TextBox 1054">
            <a:extLst>
              <a:ext uri="{FF2B5EF4-FFF2-40B4-BE49-F238E27FC236}">
                <a16:creationId xmlns:a16="http://schemas.microsoft.com/office/drawing/2014/main" id="{9B80BA64-655D-8053-0129-7FE696D1EDA5}"/>
              </a:ext>
            </a:extLst>
          </p:cNvPr>
          <p:cNvSpPr txBox="1"/>
          <p:nvPr/>
        </p:nvSpPr>
        <p:spPr>
          <a:xfrm>
            <a:off x="1880330" y="2171263"/>
            <a:ext cx="910735" cy="3385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>
                <a:latin typeface="Gill Sans MT" panose="020B0502020104020203" pitchFamily="34" charset="0"/>
              </a:rPr>
              <a:t>Living In the wider world</a:t>
            </a:r>
          </a:p>
        </p:txBody>
      </p:sp>
      <p:sp>
        <p:nvSpPr>
          <p:cNvPr id="1056" name="TextBox 1055">
            <a:extLst>
              <a:ext uri="{FF2B5EF4-FFF2-40B4-BE49-F238E27FC236}">
                <a16:creationId xmlns:a16="http://schemas.microsoft.com/office/drawing/2014/main" id="{685ABE59-2D05-B76B-7A11-D691409793DC}"/>
              </a:ext>
            </a:extLst>
          </p:cNvPr>
          <p:cNvSpPr txBox="1"/>
          <p:nvPr/>
        </p:nvSpPr>
        <p:spPr>
          <a:xfrm>
            <a:off x="1950644" y="6081013"/>
            <a:ext cx="7701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British Values</a:t>
            </a:r>
          </a:p>
        </p:txBody>
      </p:sp>
      <p:sp>
        <p:nvSpPr>
          <p:cNvPr id="286" name="TextBox 285">
            <a:extLst>
              <a:ext uri="{FF2B5EF4-FFF2-40B4-BE49-F238E27FC236}">
                <a16:creationId xmlns:a16="http://schemas.microsoft.com/office/drawing/2014/main" id="{13B57BCC-8339-458C-801E-F0A96EDE3043}"/>
              </a:ext>
            </a:extLst>
          </p:cNvPr>
          <p:cNvSpPr txBox="1"/>
          <p:nvPr/>
        </p:nvSpPr>
        <p:spPr>
          <a:xfrm>
            <a:off x="553433" y="9369232"/>
            <a:ext cx="12987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Introduction to KS3/Transition </a:t>
            </a:r>
          </a:p>
        </p:txBody>
      </p:sp>
      <p:sp>
        <p:nvSpPr>
          <p:cNvPr id="287" name="TextBox 286">
            <a:extLst>
              <a:ext uri="{FF2B5EF4-FFF2-40B4-BE49-F238E27FC236}">
                <a16:creationId xmlns:a16="http://schemas.microsoft.com/office/drawing/2014/main" id="{B2268802-B2F4-4CF6-9B86-49A20D18C8BB}"/>
              </a:ext>
            </a:extLst>
          </p:cNvPr>
          <p:cNvSpPr txBox="1"/>
          <p:nvPr/>
        </p:nvSpPr>
        <p:spPr>
          <a:xfrm>
            <a:off x="1284905" y="8459222"/>
            <a:ext cx="87992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PSHE Introduction</a:t>
            </a:r>
          </a:p>
        </p:txBody>
      </p:sp>
      <p:grpSp>
        <p:nvGrpSpPr>
          <p:cNvPr id="288" name="Group 287">
            <a:extLst>
              <a:ext uri="{FF2B5EF4-FFF2-40B4-BE49-F238E27FC236}">
                <a16:creationId xmlns:a16="http://schemas.microsoft.com/office/drawing/2014/main" id="{F02BD7C3-D668-4316-8AE0-74D07E2997AA}"/>
              </a:ext>
            </a:extLst>
          </p:cNvPr>
          <p:cNvGrpSpPr/>
          <p:nvPr/>
        </p:nvGrpSpPr>
        <p:grpSpPr>
          <a:xfrm rot="551969">
            <a:off x="524193" y="7266566"/>
            <a:ext cx="352800" cy="352800"/>
            <a:chOff x="-1077733" y="6847691"/>
            <a:chExt cx="352800" cy="352800"/>
          </a:xfrm>
        </p:grpSpPr>
        <p:sp>
          <p:nvSpPr>
            <p:cNvPr id="289" name="Oval 288">
              <a:extLst>
                <a:ext uri="{FF2B5EF4-FFF2-40B4-BE49-F238E27FC236}">
                  <a16:creationId xmlns:a16="http://schemas.microsoft.com/office/drawing/2014/main" id="{821D0281-3236-4959-881F-7F61DA88B975}"/>
                </a:ext>
              </a:extLst>
            </p:cNvPr>
            <p:cNvSpPr/>
            <p:nvPr/>
          </p:nvSpPr>
          <p:spPr>
            <a:xfrm>
              <a:off x="-1063754" y="6861670"/>
              <a:ext cx="324841" cy="324841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90" name="Picture 289">
              <a:extLst>
                <a:ext uri="{FF2B5EF4-FFF2-40B4-BE49-F238E27FC236}">
                  <a16:creationId xmlns:a16="http://schemas.microsoft.com/office/drawing/2014/main" id="{ABFFEA46-F560-40F1-9F1B-C8C44C6C3A7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77733" y="6847691"/>
              <a:ext cx="352800" cy="352800"/>
            </a:xfrm>
            <a:prstGeom prst="rect">
              <a:avLst/>
            </a:prstGeom>
          </p:spPr>
        </p:pic>
      </p:grpSp>
      <p:grpSp>
        <p:nvGrpSpPr>
          <p:cNvPr id="291" name="Group 290">
            <a:extLst>
              <a:ext uri="{FF2B5EF4-FFF2-40B4-BE49-F238E27FC236}">
                <a16:creationId xmlns:a16="http://schemas.microsoft.com/office/drawing/2014/main" id="{4274FA14-5638-4738-AE3D-02D9FD7BFC1F}"/>
              </a:ext>
            </a:extLst>
          </p:cNvPr>
          <p:cNvGrpSpPr/>
          <p:nvPr/>
        </p:nvGrpSpPr>
        <p:grpSpPr>
          <a:xfrm rot="18404799">
            <a:off x="3707326" y="5306050"/>
            <a:ext cx="352800" cy="352800"/>
            <a:chOff x="-1077733" y="6847691"/>
            <a:chExt cx="352800" cy="352800"/>
          </a:xfrm>
        </p:grpSpPr>
        <p:sp>
          <p:nvSpPr>
            <p:cNvPr id="292" name="Oval 291">
              <a:extLst>
                <a:ext uri="{FF2B5EF4-FFF2-40B4-BE49-F238E27FC236}">
                  <a16:creationId xmlns:a16="http://schemas.microsoft.com/office/drawing/2014/main" id="{13AC459A-E177-47BF-9FDA-79C2A4DBDD98}"/>
                </a:ext>
              </a:extLst>
            </p:cNvPr>
            <p:cNvSpPr/>
            <p:nvPr/>
          </p:nvSpPr>
          <p:spPr>
            <a:xfrm>
              <a:off x="-1063754" y="6861670"/>
              <a:ext cx="324841" cy="324841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93" name="Picture 292">
              <a:extLst>
                <a:ext uri="{FF2B5EF4-FFF2-40B4-BE49-F238E27FC236}">
                  <a16:creationId xmlns:a16="http://schemas.microsoft.com/office/drawing/2014/main" id="{D542840B-EBCE-481F-A0F3-965EF7114E8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77733" y="6847691"/>
              <a:ext cx="352800" cy="352800"/>
            </a:xfrm>
            <a:prstGeom prst="rect">
              <a:avLst/>
            </a:prstGeom>
          </p:spPr>
        </p:pic>
      </p:grpSp>
      <p:grpSp>
        <p:nvGrpSpPr>
          <p:cNvPr id="294" name="Group 293">
            <a:extLst>
              <a:ext uri="{FF2B5EF4-FFF2-40B4-BE49-F238E27FC236}">
                <a16:creationId xmlns:a16="http://schemas.microsoft.com/office/drawing/2014/main" id="{A67E197A-C453-45C4-9108-094EDE13DCA7}"/>
              </a:ext>
            </a:extLst>
          </p:cNvPr>
          <p:cNvGrpSpPr/>
          <p:nvPr/>
        </p:nvGrpSpPr>
        <p:grpSpPr>
          <a:xfrm rot="21294025">
            <a:off x="3755701" y="4079043"/>
            <a:ext cx="352800" cy="352800"/>
            <a:chOff x="-1077733" y="6847691"/>
            <a:chExt cx="352800" cy="352800"/>
          </a:xfrm>
        </p:grpSpPr>
        <p:sp>
          <p:nvSpPr>
            <p:cNvPr id="295" name="Oval 294">
              <a:extLst>
                <a:ext uri="{FF2B5EF4-FFF2-40B4-BE49-F238E27FC236}">
                  <a16:creationId xmlns:a16="http://schemas.microsoft.com/office/drawing/2014/main" id="{6992C841-E7AE-4298-A1CF-04497BA5F961}"/>
                </a:ext>
              </a:extLst>
            </p:cNvPr>
            <p:cNvSpPr/>
            <p:nvPr/>
          </p:nvSpPr>
          <p:spPr>
            <a:xfrm>
              <a:off x="-1063754" y="6861670"/>
              <a:ext cx="324841" cy="324841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96" name="Picture 295">
              <a:extLst>
                <a:ext uri="{FF2B5EF4-FFF2-40B4-BE49-F238E27FC236}">
                  <a16:creationId xmlns:a16="http://schemas.microsoft.com/office/drawing/2014/main" id="{2246732A-A51D-41A2-9BD4-C1BFFD96C7C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77733" y="6847691"/>
              <a:ext cx="352800" cy="352800"/>
            </a:xfrm>
            <a:prstGeom prst="rect">
              <a:avLst/>
            </a:prstGeom>
          </p:spPr>
        </p:pic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E959CA86-E385-74C1-A7B1-BD8698C5288F}"/>
              </a:ext>
            </a:extLst>
          </p:cNvPr>
          <p:cNvSpPr txBox="1"/>
          <p:nvPr/>
        </p:nvSpPr>
        <p:spPr>
          <a:xfrm>
            <a:off x="4680239" y="8246875"/>
            <a:ext cx="100513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Nutrition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1353159-957F-40C7-8E28-224E2F011AEC}"/>
              </a:ext>
            </a:extLst>
          </p:cNvPr>
          <p:cNvGrpSpPr/>
          <p:nvPr/>
        </p:nvGrpSpPr>
        <p:grpSpPr>
          <a:xfrm>
            <a:off x="4753899" y="7916108"/>
            <a:ext cx="306786" cy="314614"/>
            <a:chOff x="-853074" y="5079563"/>
            <a:chExt cx="270000" cy="276889"/>
          </a:xfrm>
        </p:grpSpPr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B3C67769-1E0D-45A3-93E3-F35ED21472E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8033B0EC-2D97-4940-A983-6693F5D8CEBF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0" name="Picture 69">
              <a:extLst>
                <a:ext uri="{FF2B5EF4-FFF2-40B4-BE49-F238E27FC236}">
                  <a16:creationId xmlns:a16="http://schemas.microsoft.com/office/drawing/2014/main" id="{705FABC0-9C09-47A4-BC3F-C76AB87710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105" name="Group 104">
            <a:extLst>
              <a:ext uri="{FF2B5EF4-FFF2-40B4-BE49-F238E27FC236}">
                <a16:creationId xmlns:a16="http://schemas.microsoft.com/office/drawing/2014/main" id="{5F1D8B3D-CC03-4A05-9D3B-7A9DF6E51A43}"/>
              </a:ext>
            </a:extLst>
          </p:cNvPr>
          <p:cNvGrpSpPr/>
          <p:nvPr/>
        </p:nvGrpSpPr>
        <p:grpSpPr>
          <a:xfrm rot="10800000">
            <a:off x="1360706" y="2743079"/>
            <a:ext cx="306786" cy="314614"/>
            <a:chOff x="-853074" y="5079563"/>
            <a:chExt cx="270000" cy="276889"/>
          </a:xfrm>
        </p:grpSpPr>
        <p:pic>
          <p:nvPicPr>
            <p:cNvPr id="106" name="Picture 105">
              <a:extLst>
                <a:ext uri="{FF2B5EF4-FFF2-40B4-BE49-F238E27FC236}">
                  <a16:creationId xmlns:a16="http://schemas.microsoft.com/office/drawing/2014/main" id="{E8FE4217-2B41-4B44-9C5E-DED4F367EFE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07" name="Oval 106">
              <a:extLst>
                <a:ext uri="{FF2B5EF4-FFF2-40B4-BE49-F238E27FC236}">
                  <a16:creationId xmlns:a16="http://schemas.microsoft.com/office/drawing/2014/main" id="{D6E934D3-60BC-4C6C-86AE-74CA5AA31944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8" name="Picture 107">
              <a:extLst>
                <a:ext uri="{FF2B5EF4-FFF2-40B4-BE49-F238E27FC236}">
                  <a16:creationId xmlns:a16="http://schemas.microsoft.com/office/drawing/2014/main" id="{5EE4FD94-E377-4DF1-B925-69F0236AE31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297" name="Group 296">
            <a:extLst>
              <a:ext uri="{FF2B5EF4-FFF2-40B4-BE49-F238E27FC236}">
                <a16:creationId xmlns:a16="http://schemas.microsoft.com/office/drawing/2014/main" id="{87B3E8F0-1415-4A99-9445-2EC676A0C395}"/>
              </a:ext>
            </a:extLst>
          </p:cNvPr>
          <p:cNvGrpSpPr/>
          <p:nvPr/>
        </p:nvGrpSpPr>
        <p:grpSpPr>
          <a:xfrm>
            <a:off x="4656218" y="5433667"/>
            <a:ext cx="306786" cy="314614"/>
            <a:chOff x="-853074" y="5079563"/>
            <a:chExt cx="270000" cy="276889"/>
          </a:xfrm>
        </p:grpSpPr>
        <p:pic>
          <p:nvPicPr>
            <p:cNvPr id="314" name="Picture 313">
              <a:extLst>
                <a:ext uri="{FF2B5EF4-FFF2-40B4-BE49-F238E27FC236}">
                  <a16:creationId xmlns:a16="http://schemas.microsoft.com/office/drawing/2014/main" id="{5C7E7AB5-320D-4469-A5AC-BAA3BDB5AA4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15" name="Oval 314">
              <a:extLst>
                <a:ext uri="{FF2B5EF4-FFF2-40B4-BE49-F238E27FC236}">
                  <a16:creationId xmlns:a16="http://schemas.microsoft.com/office/drawing/2014/main" id="{D87C9CDA-0D25-4376-B688-EAF47B285F33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16" name="Picture 315">
              <a:extLst>
                <a:ext uri="{FF2B5EF4-FFF2-40B4-BE49-F238E27FC236}">
                  <a16:creationId xmlns:a16="http://schemas.microsoft.com/office/drawing/2014/main" id="{AB1D6C6A-2F46-4CFB-8077-92E6B30BC6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17" name="Group 316">
            <a:extLst>
              <a:ext uri="{FF2B5EF4-FFF2-40B4-BE49-F238E27FC236}">
                <a16:creationId xmlns:a16="http://schemas.microsoft.com/office/drawing/2014/main" id="{10EACCE8-87E8-401F-A3AC-50C9B531E13E}"/>
              </a:ext>
            </a:extLst>
          </p:cNvPr>
          <p:cNvGrpSpPr/>
          <p:nvPr/>
        </p:nvGrpSpPr>
        <p:grpSpPr>
          <a:xfrm rot="9625008">
            <a:off x="4652185" y="2686809"/>
            <a:ext cx="306786" cy="314614"/>
            <a:chOff x="-853074" y="5079563"/>
            <a:chExt cx="270000" cy="276889"/>
          </a:xfrm>
        </p:grpSpPr>
        <p:pic>
          <p:nvPicPr>
            <p:cNvPr id="326" name="Picture 325">
              <a:extLst>
                <a:ext uri="{FF2B5EF4-FFF2-40B4-BE49-F238E27FC236}">
                  <a16:creationId xmlns:a16="http://schemas.microsoft.com/office/drawing/2014/main" id="{96EDFE8C-AC9A-44F1-BF32-D853EF580F6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27" name="Oval 326">
              <a:extLst>
                <a:ext uri="{FF2B5EF4-FFF2-40B4-BE49-F238E27FC236}">
                  <a16:creationId xmlns:a16="http://schemas.microsoft.com/office/drawing/2014/main" id="{8C079CE7-2EE6-4F7F-A52E-2BCD250F2BF4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28" name="Picture 327">
              <a:extLst>
                <a:ext uri="{FF2B5EF4-FFF2-40B4-BE49-F238E27FC236}">
                  <a16:creationId xmlns:a16="http://schemas.microsoft.com/office/drawing/2014/main" id="{652A6D0D-36F5-4153-9068-569CA35EE2B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29" name="Group 328">
            <a:extLst>
              <a:ext uri="{FF2B5EF4-FFF2-40B4-BE49-F238E27FC236}">
                <a16:creationId xmlns:a16="http://schemas.microsoft.com/office/drawing/2014/main" id="{005A8496-2EE8-4518-9184-BE6687BAA66B}"/>
              </a:ext>
            </a:extLst>
          </p:cNvPr>
          <p:cNvGrpSpPr/>
          <p:nvPr/>
        </p:nvGrpSpPr>
        <p:grpSpPr>
          <a:xfrm>
            <a:off x="6189517" y="3788568"/>
            <a:ext cx="306786" cy="314614"/>
            <a:chOff x="-853074" y="5079563"/>
            <a:chExt cx="270000" cy="276889"/>
          </a:xfrm>
        </p:grpSpPr>
        <p:pic>
          <p:nvPicPr>
            <p:cNvPr id="330" name="Picture 329">
              <a:extLst>
                <a:ext uri="{FF2B5EF4-FFF2-40B4-BE49-F238E27FC236}">
                  <a16:creationId xmlns:a16="http://schemas.microsoft.com/office/drawing/2014/main" id="{F44186FD-21C0-49EB-A663-BFED2E60722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31" name="Oval 330">
              <a:extLst>
                <a:ext uri="{FF2B5EF4-FFF2-40B4-BE49-F238E27FC236}">
                  <a16:creationId xmlns:a16="http://schemas.microsoft.com/office/drawing/2014/main" id="{6173E304-26FD-4C23-B6AC-AD8B11839FB7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32" name="Picture 331">
              <a:extLst>
                <a:ext uri="{FF2B5EF4-FFF2-40B4-BE49-F238E27FC236}">
                  <a16:creationId xmlns:a16="http://schemas.microsoft.com/office/drawing/2014/main" id="{59B725E2-2A53-4067-AE2D-17E55D4BF54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33" name="Group 332">
            <a:extLst>
              <a:ext uri="{FF2B5EF4-FFF2-40B4-BE49-F238E27FC236}">
                <a16:creationId xmlns:a16="http://schemas.microsoft.com/office/drawing/2014/main" id="{16CB9E01-0EDC-4AD6-BC94-8A042F6C7E00}"/>
              </a:ext>
            </a:extLst>
          </p:cNvPr>
          <p:cNvGrpSpPr/>
          <p:nvPr/>
        </p:nvGrpSpPr>
        <p:grpSpPr>
          <a:xfrm>
            <a:off x="2444472" y="6674273"/>
            <a:ext cx="306786" cy="314614"/>
            <a:chOff x="-853074" y="5079563"/>
            <a:chExt cx="270000" cy="276889"/>
          </a:xfrm>
        </p:grpSpPr>
        <p:pic>
          <p:nvPicPr>
            <p:cNvPr id="334" name="Picture 333">
              <a:extLst>
                <a:ext uri="{FF2B5EF4-FFF2-40B4-BE49-F238E27FC236}">
                  <a16:creationId xmlns:a16="http://schemas.microsoft.com/office/drawing/2014/main" id="{C4989386-E9BE-4D37-8151-6B7CE804CCC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35" name="Oval 334">
              <a:extLst>
                <a:ext uri="{FF2B5EF4-FFF2-40B4-BE49-F238E27FC236}">
                  <a16:creationId xmlns:a16="http://schemas.microsoft.com/office/drawing/2014/main" id="{2DCBDDFE-969A-45C0-9BDF-EA67ADBB9B00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45" name="Picture 344">
              <a:extLst>
                <a:ext uri="{FF2B5EF4-FFF2-40B4-BE49-F238E27FC236}">
                  <a16:creationId xmlns:a16="http://schemas.microsoft.com/office/drawing/2014/main" id="{B2FA644E-EC0A-42E0-ACB2-A219EDC1BD8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46" name="Group 345">
            <a:extLst>
              <a:ext uri="{FF2B5EF4-FFF2-40B4-BE49-F238E27FC236}">
                <a16:creationId xmlns:a16="http://schemas.microsoft.com/office/drawing/2014/main" id="{56E6C07A-9318-4C2E-B808-0767129463D1}"/>
              </a:ext>
            </a:extLst>
          </p:cNvPr>
          <p:cNvGrpSpPr/>
          <p:nvPr/>
        </p:nvGrpSpPr>
        <p:grpSpPr>
          <a:xfrm>
            <a:off x="502570" y="2686293"/>
            <a:ext cx="306786" cy="314614"/>
            <a:chOff x="-853074" y="5079563"/>
            <a:chExt cx="270000" cy="276889"/>
          </a:xfrm>
        </p:grpSpPr>
        <p:pic>
          <p:nvPicPr>
            <p:cNvPr id="347" name="Picture 346">
              <a:extLst>
                <a:ext uri="{FF2B5EF4-FFF2-40B4-BE49-F238E27FC236}">
                  <a16:creationId xmlns:a16="http://schemas.microsoft.com/office/drawing/2014/main" id="{557B9FAE-C65B-4482-97FB-FCAA3E383A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48" name="Oval 347">
              <a:extLst>
                <a:ext uri="{FF2B5EF4-FFF2-40B4-BE49-F238E27FC236}">
                  <a16:creationId xmlns:a16="http://schemas.microsoft.com/office/drawing/2014/main" id="{FEC43D92-C9A5-419B-A648-1A1A684FA491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49" name="Picture 348">
              <a:extLst>
                <a:ext uri="{FF2B5EF4-FFF2-40B4-BE49-F238E27FC236}">
                  <a16:creationId xmlns:a16="http://schemas.microsoft.com/office/drawing/2014/main" id="{3590D155-1244-47E0-BF84-99BC6BBA0F3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50" name="Group 349">
            <a:extLst>
              <a:ext uri="{FF2B5EF4-FFF2-40B4-BE49-F238E27FC236}">
                <a16:creationId xmlns:a16="http://schemas.microsoft.com/office/drawing/2014/main" id="{034E57F3-3C20-41BB-A32A-4D82117BD057}"/>
              </a:ext>
            </a:extLst>
          </p:cNvPr>
          <p:cNvGrpSpPr/>
          <p:nvPr/>
        </p:nvGrpSpPr>
        <p:grpSpPr>
          <a:xfrm rot="9456695">
            <a:off x="1402294" y="6424669"/>
            <a:ext cx="306786" cy="314614"/>
            <a:chOff x="-853074" y="5079563"/>
            <a:chExt cx="270000" cy="276889"/>
          </a:xfrm>
        </p:grpSpPr>
        <p:pic>
          <p:nvPicPr>
            <p:cNvPr id="351" name="Picture 350">
              <a:extLst>
                <a:ext uri="{FF2B5EF4-FFF2-40B4-BE49-F238E27FC236}">
                  <a16:creationId xmlns:a16="http://schemas.microsoft.com/office/drawing/2014/main" id="{20A46B9A-4B27-4523-87BD-81890C9BED1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52" name="Oval 351">
              <a:extLst>
                <a:ext uri="{FF2B5EF4-FFF2-40B4-BE49-F238E27FC236}">
                  <a16:creationId xmlns:a16="http://schemas.microsoft.com/office/drawing/2014/main" id="{5C5398B4-8342-4409-A93C-854A50B0D8DD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53" name="Picture 352">
              <a:extLst>
                <a:ext uri="{FF2B5EF4-FFF2-40B4-BE49-F238E27FC236}">
                  <a16:creationId xmlns:a16="http://schemas.microsoft.com/office/drawing/2014/main" id="{F6A49EF9-02A6-4CD7-A8EE-FAA74E90CC4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" name="Group 2"/>
          <p:cNvGrpSpPr/>
          <p:nvPr/>
        </p:nvGrpSpPr>
        <p:grpSpPr>
          <a:xfrm rot="10335279">
            <a:off x="4189543" y="2658574"/>
            <a:ext cx="306786" cy="314614"/>
            <a:chOff x="-853074" y="5079563"/>
            <a:chExt cx="270000" cy="276889"/>
          </a:xfrm>
        </p:grpSpPr>
        <p:pic>
          <p:nvPicPr>
            <p:cNvPr id="89" name="Picture 8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72" name="Oval 271"/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73" name="Picture 27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pic>
        <p:nvPicPr>
          <p:cNvPr id="2" name="Picture 2" descr="PSHE &amp; British Values | Bourne Westfield Primary Academy">
            <a:extLst>
              <a:ext uri="{FF2B5EF4-FFF2-40B4-BE49-F238E27FC236}">
                <a16:creationId xmlns:a16="http://schemas.microsoft.com/office/drawing/2014/main" id="{0A97848F-C537-45AD-8C2D-1890C57126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7908" y="7097540"/>
            <a:ext cx="667230" cy="475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8" name="Picture 4" descr="The Avenue">
            <a:extLst>
              <a:ext uri="{FF2B5EF4-FFF2-40B4-BE49-F238E27FC236}">
                <a16:creationId xmlns:a16="http://schemas.microsoft.com/office/drawing/2014/main" id="{980016D9-144A-4D44-AA22-6F18F417E8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78067">
            <a:off x="4029935" y="1299822"/>
            <a:ext cx="1207030" cy="965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4" name="Picture 6" descr="Outwood Primary School: PSHE at Outwood">
            <a:extLst>
              <a:ext uri="{FF2B5EF4-FFF2-40B4-BE49-F238E27FC236}">
                <a16:creationId xmlns:a16="http://schemas.microsoft.com/office/drawing/2014/main" id="{4905D3F1-71EA-4FCB-9327-690024A6E1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25" y="8154112"/>
            <a:ext cx="966064" cy="371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0" name="Picture 8" descr="Catch Your Breath – the smoking and vaping programme for schools - Healthy  Schools">
            <a:extLst>
              <a:ext uri="{FF2B5EF4-FFF2-40B4-BE49-F238E27FC236}">
                <a16:creationId xmlns:a16="http://schemas.microsoft.com/office/drawing/2014/main" id="{7C04EFD0-FD36-477B-A3CB-E5A17655BF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428" y="5823017"/>
            <a:ext cx="689235" cy="386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6" name="Picture 10" descr="No Racism in PSHE">
            <a:extLst>
              <a:ext uri="{FF2B5EF4-FFF2-40B4-BE49-F238E27FC236}">
                <a16:creationId xmlns:a16="http://schemas.microsoft.com/office/drawing/2014/main" id="{62925BDB-32D3-4FD5-B5A2-4EB3E2B31A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668" y="8297965"/>
            <a:ext cx="862479" cy="438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12" descr="St John Ambulance: First Aid Training in School">
            <a:extLst>
              <a:ext uri="{FF2B5EF4-FFF2-40B4-BE49-F238E27FC236}">
                <a16:creationId xmlns:a16="http://schemas.microsoft.com/office/drawing/2014/main" id="{3D0163F9-ABDA-4A3E-9E1B-2AF517930B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163" y="4630925"/>
            <a:ext cx="899993" cy="506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14" descr="Peer pressure and Consent - Year 6 PSHE 2020 currriculum | Teaching  Resources">
            <a:extLst>
              <a:ext uri="{FF2B5EF4-FFF2-40B4-BE49-F238E27FC236}">
                <a16:creationId xmlns:a16="http://schemas.microsoft.com/office/drawing/2014/main" id="{F5C9DB83-12D9-46B7-9725-48BF9C804AE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1" t="2748" r="1904" b="15443"/>
          <a:stretch/>
        </p:blipFill>
        <p:spPr bwMode="auto">
          <a:xfrm>
            <a:off x="5742772" y="4640176"/>
            <a:ext cx="893490" cy="433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7" name="Picture 16" descr="KS3 / KS4 PSHE: Financial Literacy - BBC Teach">
            <a:extLst>
              <a:ext uri="{FF2B5EF4-FFF2-40B4-BE49-F238E27FC236}">
                <a16:creationId xmlns:a16="http://schemas.microsoft.com/office/drawing/2014/main" id="{DAE822E2-2661-44DF-AAFF-A846AC2C71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464" y="3398035"/>
            <a:ext cx="676586" cy="380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9" name="Picture 1058">
            <a:extLst>
              <a:ext uri="{FF2B5EF4-FFF2-40B4-BE49-F238E27FC236}">
                <a16:creationId xmlns:a16="http://schemas.microsoft.com/office/drawing/2014/main" id="{8CFB4DEE-C86A-4274-91CF-D0E45D2120B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67163" y="307229"/>
            <a:ext cx="555426" cy="962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4938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BF0A14B25756348B6771B8AA29AA6B1" ma:contentTypeVersion="18" ma:contentTypeDescription="Create a new document." ma:contentTypeScope="" ma:versionID="fa91535f5e975df664d8807061962c76">
  <xsd:schema xmlns:xsd="http://www.w3.org/2001/XMLSchema" xmlns:xs="http://www.w3.org/2001/XMLSchema" xmlns:p="http://schemas.microsoft.com/office/2006/metadata/properties" xmlns:ns2="e0100126-e7c0-498d-b395-15eea520f61a" xmlns:ns3="0942a049-9704-4ac8-9b0c-9783c245b68b" targetNamespace="http://schemas.microsoft.com/office/2006/metadata/properties" ma:root="true" ma:fieldsID="3cc88e73e64db735062bc664b5fa6b07" ns2:_="" ns3:_="">
    <xsd:import namespace="e0100126-e7c0-498d-b395-15eea520f61a"/>
    <xsd:import namespace="0942a049-9704-4ac8-9b0c-9783c245b68b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0100126-e7c0-498d-b395-15eea520f61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SearchPeopleOnly="false" ma:SharePointGroup="0" ma:internalName="SharedWithUsers" ma:readOnly="tru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1d1a22c5-b251-4395-a033-32a15f4d1918}" ma:internalName="TaxCatchAll" ma:showField="CatchAllData" ma:web="e0100126-e7c0-498d-b395-15eea520f61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942a049-9704-4ac8-9b0c-9783c245b68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b70eed2-ebb8-4337-845f-8d1bb7354d8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4" ma:displayName="Content Typ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942a049-9704-4ac8-9b0c-9783c245b68b">
      <Terms xmlns="http://schemas.microsoft.com/office/infopath/2007/PartnerControls"/>
    </lcf76f155ced4ddcb4097134ff3c332f>
    <TaxCatchAll xmlns="e0100126-e7c0-498d-b395-15eea520f61a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5121BFF-0919-469E-8E39-8062319908E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0100126-e7c0-498d-b395-15eea520f61a"/>
    <ds:schemaRef ds:uri="0942a049-9704-4ac8-9b0c-9783c245b68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456B72D-AB69-4175-8B12-044A15441A85}">
  <ds:schemaRefs>
    <ds:schemaRef ds:uri="http://schemas.openxmlformats.org/package/2006/metadata/core-properties"/>
    <ds:schemaRef ds:uri="http://purl.org/dc/terms/"/>
    <ds:schemaRef ds:uri="http://www.w3.org/XML/1998/namespace"/>
    <ds:schemaRef ds:uri="http://purl.org/dc/elements/1.1/"/>
    <ds:schemaRef ds:uri="http://purl.org/dc/dcmitype/"/>
    <ds:schemaRef ds:uri="0942a049-9704-4ac8-9b0c-9783c245b68b"/>
    <ds:schemaRef ds:uri="http://schemas.microsoft.com/office/2006/documentManagement/types"/>
    <ds:schemaRef ds:uri="http://schemas.microsoft.com/office/infopath/2007/PartnerControls"/>
    <ds:schemaRef ds:uri="e0100126-e7c0-498d-b395-15eea520f61a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F24BE607-AA85-45BD-97B3-2D79C20EFA5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670</TotalTime>
  <Words>240</Words>
  <Application>Microsoft Office PowerPoint</Application>
  <PresentationFormat>A4 Paper (210x297 mm)</PresentationFormat>
  <Paragraphs>127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Gill Sans MT</vt:lpstr>
      <vt:lpstr>Office Theme</vt:lpstr>
      <vt:lpstr>PowerPoint Presentation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MAHEY</dc:creator>
  <cp:lastModifiedBy>Mr H Mahey</cp:lastModifiedBy>
  <cp:revision>47</cp:revision>
  <cp:lastPrinted>2023-06-13T13:54:01Z</cp:lastPrinted>
  <dcterms:created xsi:type="dcterms:W3CDTF">2020-02-10T07:40:01Z</dcterms:created>
  <dcterms:modified xsi:type="dcterms:W3CDTF">2024-04-26T20:08:27Z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0x010100BBF0A14B25756348B6771B8AA29AA6B1</vt:lpwstr>
  </property>
  <property fmtid="{D5CDD505-2E9C-101B-9397-08002B2CF9AE}" pid="3" name="MediaServiceImageTags">
    <vt:lpwstr/>
  </property>
</Properties>
</file>